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8" r:id="rId7"/>
    <p:sldMasterId id="2147483751" r:id="rId8"/>
    <p:sldMasterId id="2147483765" r:id="rId9"/>
    <p:sldMasterId id="2147483778" r:id="rId10"/>
  </p:sldMasterIdLst>
  <p:notesMasterIdLst>
    <p:notesMasterId r:id="rId33"/>
  </p:notesMasterIdLst>
  <p:handoutMasterIdLst>
    <p:handoutMasterId r:id="rId34"/>
  </p:handoutMasterIdLst>
  <p:sldIdLst>
    <p:sldId id="568" r:id="rId11"/>
    <p:sldId id="582" r:id="rId12"/>
    <p:sldId id="453" r:id="rId13"/>
    <p:sldId id="555" r:id="rId14"/>
    <p:sldId id="455" r:id="rId15"/>
    <p:sldId id="450" r:id="rId16"/>
    <p:sldId id="554" r:id="rId17"/>
    <p:sldId id="461" r:id="rId18"/>
    <p:sldId id="556" r:id="rId19"/>
    <p:sldId id="510" r:id="rId20"/>
    <p:sldId id="557" r:id="rId21"/>
    <p:sldId id="523" r:id="rId22"/>
    <p:sldId id="542" r:id="rId23"/>
    <p:sldId id="588" r:id="rId24"/>
    <p:sldId id="563" r:id="rId25"/>
    <p:sldId id="583" r:id="rId26"/>
    <p:sldId id="585" r:id="rId27"/>
    <p:sldId id="569" r:id="rId28"/>
    <p:sldId id="565" r:id="rId29"/>
    <p:sldId id="586" r:id="rId30"/>
    <p:sldId id="567" r:id="rId31"/>
    <p:sldId id="587" r:id="rId32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valverde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006600"/>
    <a:srgbClr val="0033CC"/>
    <a:srgbClr val="003300"/>
    <a:srgbClr val="009900"/>
    <a:srgbClr val="993300"/>
    <a:srgbClr val="CC6600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0" autoAdjust="0"/>
    <p:restoredTop sz="91800" autoAdjust="0"/>
  </p:normalViewPr>
  <p:slideViewPr>
    <p:cSldViewPr>
      <p:cViewPr>
        <p:scale>
          <a:sx n="66" d="100"/>
          <a:sy n="66" d="100"/>
        </p:scale>
        <p:origin x="-141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6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975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E20535F-B016-419C-9AFD-F87B3314F8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281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6464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975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5D52C3C-B7C8-4A64-999A-A8E8BFEEA8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1994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AB3A5D-3AA8-422F-879F-47A535B86B9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2B89E230-DCA3-4AAA-875E-0C807DF3AF76}" type="slidenum">
              <a:rPr lang="es-ES" sz="1200">
                <a:latin typeface="Calibri" pitchFamily="34" charset="0"/>
                <a:ea typeface="ＭＳ Ｐゴシック" pitchFamily="34" charset="-128"/>
              </a:rPr>
              <a:pPr algn="r"/>
              <a:t>11</a:t>
            </a:fld>
            <a:endParaRPr lang="es-ES" sz="12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51276" y="9431337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71" tIns="45236" rIns="90471" bIns="45236" anchor="b"/>
          <a:lstStyle/>
          <a:p>
            <a:pPr defTabSz="903288"/>
            <a:fld id="{6213D5BE-0493-4786-94EC-AE9E7F971BB1}" type="slidenum">
              <a:rPr lang="es-ES_tradnl" sz="1200">
                <a:latin typeface="Calibri" pitchFamily="34" charset="0"/>
              </a:rPr>
              <a:pPr defTabSz="903288"/>
              <a:t>11</a:t>
            </a:fld>
            <a:endParaRPr lang="es-ES_tradnl" sz="1200">
              <a:latin typeface="Calibri" pitchFamily="34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1363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5 Marcador de notas"/>
          <p:cNvSpPr>
            <a:spLocks noGrp="1"/>
          </p:cNvSpPr>
          <p:nvPr/>
        </p:nvSpPr>
        <p:spPr bwMode="auto">
          <a:xfrm>
            <a:off x="679451" y="4716464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 txBox="1">
            <a:spLocks noGrp="1" noChangeArrowheads="1"/>
          </p:cNvSpPr>
          <p:nvPr/>
        </p:nvSpPr>
        <p:spPr bwMode="auto">
          <a:xfrm>
            <a:off x="3847863" y="9429751"/>
            <a:ext cx="294819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5" tIns="45711" rIns="91415" bIns="45711" anchor="b"/>
          <a:lstStyle/>
          <a:p>
            <a:pPr algn="r"/>
            <a:fld id="{C484C98F-9477-44B5-AFD2-22A4486BE961}" type="slidenum">
              <a:rPr lang="es-ES" sz="1200">
                <a:latin typeface="Calibri" pitchFamily="34" charset="0"/>
                <a:ea typeface="ＭＳ Ｐゴシック" pitchFamily="34" charset="-128"/>
              </a:rPr>
              <a:pPr algn="r"/>
              <a:t>13</a:t>
            </a:fld>
            <a:endParaRPr lang="es-ES" sz="12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0227" name="Rectangle 7"/>
          <p:cNvSpPr txBox="1">
            <a:spLocks noGrp="1" noChangeArrowheads="1"/>
          </p:cNvSpPr>
          <p:nvPr/>
        </p:nvSpPr>
        <p:spPr bwMode="auto">
          <a:xfrm>
            <a:off x="3849482" y="9431339"/>
            <a:ext cx="2948194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32" rIns="90452" bIns="45232" anchor="b"/>
          <a:lstStyle/>
          <a:p>
            <a:pPr defTabSz="900113"/>
            <a:fld id="{CDAE3087-D886-46F7-9E3C-6B22DA4C4B82}" type="slidenum">
              <a:rPr lang="es-ES_tradnl" sz="1200">
                <a:latin typeface="Calibri" pitchFamily="34" charset="0"/>
              </a:rPr>
              <a:pPr defTabSz="900113"/>
              <a:t>13</a:t>
            </a:fld>
            <a:endParaRPr lang="es-ES_tradnl" sz="1200">
              <a:latin typeface="Calibri" pitchFamily="34" charset="0"/>
            </a:endParaRPr>
          </a:p>
        </p:txBody>
      </p:sp>
      <p:sp>
        <p:nvSpPr>
          <p:cNvPr id="180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39775"/>
            <a:ext cx="4968875" cy="3727450"/>
          </a:xfrm>
          <a:ln/>
        </p:spPr>
      </p:sp>
      <p:sp>
        <p:nvSpPr>
          <p:cNvPr id="180229" name="5 Marcador de notas"/>
          <p:cNvSpPr>
            <a:spLocks noGrp="1"/>
          </p:cNvSpPr>
          <p:nvPr/>
        </p:nvSpPr>
        <p:spPr bwMode="auto">
          <a:xfrm>
            <a:off x="679606" y="4716464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698" rIns="91404" bIns="45698"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 txBox="1">
            <a:spLocks noGrp="1" noChangeArrowheads="1"/>
          </p:cNvSpPr>
          <p:nvPr/>
        </p:nvSpPr>
        <p:spPr bwMode="auto">
          <a:xfrm>
            <a:off x="3847863" y="9429751"/>
            <a:ext cx="294819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5" tIns="45711" rIns="91415" bIns="45711" anchor="b"/>
          <a:lstStyle/>
          <a:p>
            <a:pPr algn="r"/>
            <a:fld id="{C484C98F-9477-44B5-AFD2-22A4486BE961}" type="slidenum">
              <a:rPr lang="es-ES" sz="1200">
                <a:latin typeface="Calibri" pitchFamily="34" charset="0"/>
                <a:ea typeface="ＭＳ Ｐゴシック" pitchFamily="34" charset="-128"/>
              </a:rPr>
              <a:pPr algn="r"/>
              <a:t>14</a:t>
            </a:fld>
            <a:endParaRPr lang="es-ES" sz="12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0227" name="Rectangle 7"/>
          <p:cNvSpPr txBox="1">
            <a:spLocks noGrp="1" noChangeArrowheads="1"/>
          </p:cNvSpPr>
          <p:nvPr/>
        </p:nvSpPr>
        <p:spPr bwMode="auto">
          <a:xfrm>
            <a:off x="3849482" y="9431339"/>
            <a:ext cx="2948194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32" rIns="90452" bIns="45232" anchor="b"/>
          <a:lstStyle/>
          <a:p>
            <a:pPr defTabSz="900113"/>
            <a:fld id="{CDAE3087-D886-46F7-9E3C-6B22DA4C4B82}" type="slidenum">
              <a:rPr lang="es-ES_tradnl" sz="1200">
                <a:latin typeface="Calibri" pitchFamily="34" charset="0"/>
              </a:rPr>
              <a:pPr defTabSz="900113"/>
              <a:t>14</a:t>
            </a:fld>
            <a:endParaRPr lang="es-ES_tradnl" sz="1200">
              <a:latin typeface="Calibri" pitchFamily="34" charset="0"/>
            </a:endParaRPr>
          </a:p>
        </p:txBody>
      </p:sp>
      <p:sp>
        <p:nvSpPr>
          <p:cNvPr id="180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39775"/>
            <a:ext cx="4968875" cy="3727450"/>
          </a:xfrm>
          <a:ln/>
        </p:spPr>
      </p:sp>
      <p:sp>
        <p:nvSpPr>
          <p:cNvPr id="180229" name="5 Marcador de notas"/>
          <p:cNvSpPr>
            <a:spLocks noGrp="1"/>
          </p:cNvSpPr>
          <p:nvPr/>
        </p:nvSpPr>
        <p:spPr bwMode="auto">
          <a:xfrm>
            <a:off x="679606" y="4716464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698" rIns="91404" bIns="45698"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50195" y="9429729"/>
            <a:ext cx="2946388" cy="49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87" tIns="44046" rIns="88087" bIns="44046" anchor="b"/>
          <a:lstStyle>
            <a:lvl1pPr defTabSz="84137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4137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4137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4137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4137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EC516C3-4CD3-46C4-965E-11C6A910E3EF}" type="slidenum">
              <a:rPr lang="es-ES" sz="1200">
                <a:latin typeface="Calibri" pitchFamily="34" charset="0"/>
                <a:ea typeface="MS PGothic" pitchFamily="34" charset="-128"/>
              </a:rPr>
              <a:pPr algn="r" eaLnBrk="1" hangingPunct="1"/>
              <a:t>15</a:t>
            </a:fld>
            <a:endParaRPr lang="es-ES" sz="12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51287" y="9432047"/>
            <a:ext cx="2946388" cy="49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62" tIns="43580" rIns="87162" bIns="43580" anchor="b"/>
          <a:lstStyle>
            <a:lvl1pPr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B04DFE4-530F-417C-AEEB-AC1BBA0E95E7}" type="slidenum">
              <a:rPr lang="es-ES_tradnl" sz="1200">
                <a:latin typeface="Calibri" pitchFamily="34" charset="0"/>
              </a:rPr>
              <a:pPr eaLnBrk="1" hangingPunct="1"/>
              <a:t>15</a:t>
            </a:fld>
            <a:endParaRPr lang="es-ES_tradnl" sz="1200">
              <a:latin typeface="Calibri" pitchFamily="34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39775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5 Marcador de notas"/>
          <p:cNvSpPr>
            <a:spLocks noGrp="1"/>
          </p:cNvSpPr>
          <p:nvPr/>
        </p:nvSpPr>
        <p:spPr bwMode="auto">
          <a:xfrm>
            <a:off x="679768" y="4716023"/>
            <a:ext cx="5438140" cy="446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73" tIns="44035" rIns="88073" bIns="44035"/>
          <a:lstStyle/>
          <a:p>
            <a:pPr defTabSz="841375"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  <p:sp>
        <p:nvSpPr>
          <p:cNvPr id="20486" name="1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E" smtClean="0"/>
              <a:t>Ficha resumen de la presentación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 txBox="1">
            <a:spLocks noGrp="1" noChangeArrowheads="1"/>
          </p:cNvSpPr>
          <p:nvPr/>
        </p:nvSpPr>
        <p:spPr bwMode="auto">
          <a:xfrm>
            <a:off x="3851813" y="9429274"/>
            <a:ext cx="294434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08" tIns="45855" rIns="91708" bIns="45855" anchor="b"/>
          <a:lstStyle/>
          <a:p>
            <a:pPr algn="r"/>
            <a:fld id="{F2E3865B-9D6B-4425-ADAA-A02291AFDB8F}" type="slidenum">
              <a:rPr lang="es-ES_tradnl" sz="1200">
                <a:solidFill>
                  <a:prstClr val="black"/>
                </a:solidFill>
                <a:latin typeface="Calibri" pitchFamily="34" charset="0"/>
              </a:rPr>
              <a:pPr algn="r"/>
              <a:t>22</a:t>
            </a:fld>
            <a:endParaRPr lang="es-ES_tradnl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4 Marcador de notas"/>
          <p:cNvSpPr>
            <a:spLocks noGrp="1"/>
          </p:cNvSpPr>
          <p:nvPr/>
        </p:nvSpPr>
        <p:spPr bwMode="auto">
          <a:xfrm>
            <a:off x="905952" y="4716948"/>
            <a:ext cx="4985772" cy="446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08" tIns="45855" rIns="91708" bIns="45855"/>
          <a:lstStyle/>
          <a:p>
            <a:pPr algn="r" eaLnBrk="0" hangingPunct="0">
              <a:spcBef>
                <a:spcPct val="30000"/>
              </a:spcBef>
            </a:pPr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</a:endParaRPr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A451E-FEE6-434B-AF09-8FCEA381B30B}" type="slidenum">
              <a:rPr lang="es-ES" smtClean="0">
                <a:solidFill>
                  <a:prstClr val="black"/>
                </a:solidFill>
              </a:rPr>
              <a:pPr/>
              <a:t>2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</a:endParaRPr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A451E-FEE6-434B-AF09-8FCEA381B30B}" type="slidenum">
              <a:rPr lang="es-ES" smtClean="0">
                <a:latin typeface="Arial" pitchFamily="34" charset="0"/>
              </a:rPr>
              <a:pPr/>
              <a:t>3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P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</a:endParaRPr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3C9D4-3836-489D-A6A4-8200E03B8E10}" type="slidenum">
              <a:rPr lang="es-ES" smtClean="0">
                <a:latin typeface="Arial" pitchFamily="34" charset="0"/>
              </a:rPr>
              <a:pPr/>
              <a:t>5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1098" y="942975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589710-188B-4575-A2CD-214363BDCB63}" type="slidenum">
              <a:rPr lang="es-ES" sz="1200">
                <a:ea typeface="ＭＳ Ｐゴシック" pitchFamily="34" charset="-128"/>
              </a:rPr>
              <a:pPr algn="r"/>
              <a:t>6</a:t>
            </a:fld>
            <a:endParaRPr lang="es-ES" sz="1200">
              <a:ea typeface="ＭＳ Ｐゴシック" pitchFamily="34" charset="-128"/>
            </a:endParaRPr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52717" y="9431339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79" tIns="45240" rIns="90479" bIns="45240" anchor="b"/>
          <a:lstStyle/>
          <a:p>
            <a:pPr defTabSz="904875"/>
            <a:fld id="{6BD552A6-749A-4861-8E9A-8EB2C18583D8}" type="slidenum">
              <a:rPr lang="es-ES_tradnl" sz="1200">
                <a:latin typeface="Calibri" pitchFamily="34" charset="0"/>
              </a:rPr>
              <a:pPr defTabSz="904875"/>
              <a:t>6</a:t>
            </a:fld>
            <a:endParaRPr lang="es-ES_tradnl" sz="1200">
              <a:latin typeface="Calibri" pitchFamily="34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4112" cy="3724275"/>
          </a:xfrm>
          <a:ln/>
        </p:spPr>
      </p:sp>
      <p:sp>
        <p:nvSpPr>
          <p:cNvPr id="48133" name="5 Marcador de notas"/>
          <p:cNvSpPr>
            <a:spLocks noGrp="1"/>
          </p:cNvSpPr>
          <p:nvPr/>
        </p:nvSpPr>
        <p:spPr bwMode="auto">
          <a:xfrm>
            <a:off x="679606" y="4716464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1098" y="942975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589710-188B-4575-A2CD-214363BDCB63}" type="slidenum">
              <a:rPr lang="es-ES" sz="1200">
                <a:ea typeface="ＭＳ Ｐゴシック" pitchFamily="34" charset="-128"/>
              </a:rPr>
              <a:pPr algn="r"/>
              <a:t>7</a:t>
            </a:fld>
            <a:endParaRPr lang="es-ES" sz="1200">
              <a:ea typeface="ＭＳ Ｐゴシック" pitchFamily="34" charset="-128"/>
            </a:endParaRPr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52717" y="9431339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79" tIns="45240" rIns="90479" bIns="45240" anchor="b"/>
          <a:lstStyle/>
          <a:p>
            <a:pPr defTabSz="904875"/>
            <a:fld id="{6BD552A6-749A-4861-8E9A-8EB2C18583D8}" type="slidenum">
              <a:rPr lang="es-ES_tradnl" sz="1200">
                <a:latin typeface="Calibri" pitchFamily="34" charset="0"/>
              </a:rPr>
              <a:pPr defTabSz="904875"/>
              <a:t>7</a:t>
            </a:fld>
            <a:endParaRPr lang="es-ES_tradnl" sz="1200">
              <a:latin typeface="Calibri" pitchFamily="34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4112" cy="3724275"/>
          </a:xfrm>
          <a:ln/>
        </p:spPr>
      </p:sp>
      <p:sp>
        <p:nvSpPr>
          <p:cNvPr id="48133" name="5 Marcador de notas"/>
          <p:cNvSpPr>
            <a:spLocks noGrp="1"/>
          </p:cNvSpPr>
          <p:nvPr/>
        </p:nvSpPr>
        <p:spPr bwMode="auto">
          <a:xfrm>
            <a:off x="679606" y="4716464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36830-6535-4A0A-8D26-659DF352B627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1098" y="942975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589710-188B-4575-A2CD-214363BDCB63}" type="slidenum">
              <a:rPr lang="es-ES" sz="1200">
                <a:ea typeface="ＭＳ Ｐゴシック" pitchFamily="34" charset="-128"/>
              </a:rPr>
              <a:pPr algn="r"/>
              <a:t>9</a:t>
            </a:fld>
            <a:endParaRPr lang="es-ES" sz="1200">
              <a:ea typeface="ＭＳ Ｐゴシック" pitchFamily="34" charset="-128"/>
            </a:endParaRPr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52717" y="9431339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79" tIns="45240" rIns="90479" bIns="45240" anchor="b"/>
          <a:lstStyle/>
          <a:p>
            <a:pPr defTabSz="904875"/>
            <a:fld id="{6BD552A6-749A-4861-8E9A-8EB2C18583D8}" type="slidenum">
              <a:rPr lang="es-ES_tradnl" sz="1200">
                <a:latin typeface="Calibri" pitchFamily="34" charset="0"/>
              </a:rPr>
              <a:pPr defTabSz="904875"/>
              <a:t>9</a:t>
            </a:fld>
            <a:endParaRPr lang="es-ES_tradnl" sz="1200">
              <a:latin typeface="Calibri" pitchFamily="34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4112" cy="3724275"/>
          </a:xfrm>
          <a:ln/>
        </p:spPr>
      </p:sp>
      <p:sp>
        <p:nvSpPr>
          <p:cNvPr id="48133" name="5 Marcador de notas"/>
          <p:cNvSpPr>
            <a:spLocks noGrp="1"/>
          </p:cNvSpPr>
          <p:nvPr/>
        </p:nvSpPr>
        <p:spPr bwMode="auto">
          <a:xfrm>
            <a:off x="679606" y="4716464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D7C32-00CB-4C58-916B-214FD3169A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A907B-E1BB-4E1B-904B-CDD6CFD32D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E35A08-A941-4D99-B6AF-4D5F3C703E45}" type="datetimeFigureOut">
              <a:rPr lang="es-ES"/>
              <a:pPr>
                <a:defRPr/>
              </a:pPr>
              <a:t>02/07/2012</a:t>
            </a:fld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2C8259-84E4-4BC9-ACCD-C15F51AF6D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154292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79EF66-CC3D-491E-B7DF-ABB56E03A6DA}" type="datetimeFigureOut">
              <a:rPr lang="es-ES"/>
              <a:pPr>
                <a:defRPr/>
              </a:pPr>
              <a:t>02/07/2012</a:t>
            </a:fld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254403-C011-4A3D-A5EC-DBB6B0B1F1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368717"/>
      </p:ext>
    </p:extLst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E623A7-F288-42DF-B717-BBBC3BF43138}" type="datetimeFigureOut">
              <a:rPr lang="es-ES"/>
              <a:pPr>
                <a:defRPr/>
              </a:pPr>
              <a:t>02/07/2012</a:t>
            </a:fld>
            <a:endParaRPr lang="es-E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B2062E-DD40-4B83-BBF3-DDBEB4C627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318471"/>
      </p:ext>
    </p:extLst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808379-EFD7-4B1B-9673-7995F0F7CD4E}" type="datetimeFigureOut">
              <a:rPr lang="es-ES"/>
              <a:pPr>
                <a:defRPr/>
              </a:pPr>
              <a:t>02/07/2012</a:t>
            </a:fld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94EB1-F87F-44DD-A469-F0F8D7116B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733296"/>
      </p:ext>
    </p:extLst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C7D93A-F33A-4B03-B011-6F860E337D78}" type="datetimeFigureOut">
              <a:rPr lang="es-ES"/>
              <a:pPr>
                <a:defRPr/>
              </a:pPr>
              <a:t>02/07/2012</a:t>
            </a:fld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BFA8B6-7378-4361-B25C-473B07B28A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352405"/>
      </p:ext>
    </p:extLst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D285E3-69F2-470A-954D-E1CC51E07111}" type="datetimeFigureOut">
              <a:rPr lang="es-ES"/>
              <a:pPr>
                <a:defRPr/>
              </a:pPr>
              <a:t>02/07/2012</a:t>
            </a:fld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C85777-F494-4EC8-93AF-6ED22885DA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526306"/>
      </p:ext>
    </p:extLst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BA4737-1813-4173-89D3-7885FB53AC3E}" type="datetimeFigureOut">
              <a:rPr lang="es-ES"/>
              <a:pPr>
                <a:defRPr/>
              </a:pPr>
              <a:t>02/07/2012</a:t>
            </a:fld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67DD0E-FD6C-4F66-96E2-BA97927DF1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919089"/>
      </p:ext>
    </p:extLst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6E2F6D-49AB-4600-B435-4BC791D43F20}" type="datetimeFigureOut">
              <a:rPr lang="es-ES"/>
              <a:pPr>
                <a:defRPr/>
              </a:pPr>
              <a:t>02/07/2012</a:t>
            </a:fld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439D83-2A49-403D-831F-FCA0F0EC2B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6384615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148E57-5ACA-4FBC-9236-F17B7F99B689}" type="datetimeFigureOut">
              <a:rPr lang="es-ES"/>
              <a:pPr>
                <a:defRPr/>
              </a:pPr>
              <a:t>02/07/2012</a:t>
            </a:fld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FA32F9-7968-4501-8DA4-83DEE5A67C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91630"/>
      </p:ext>
    </p:extLst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357158" y="928670"/>
            <a:ext cx="8424000" cy="157163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011238" indent="-742950">
              <a:buFont typeface="Calibri" pitchFamily="34" charset="0"/>
              <a:buNone/>
              <a:defRPr/>
            </a:pPr>
            <a:endParaRPr lang="es-PE" sz="3600" b="1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  <p:grpSp>
        <p:nvGrpSpPr>
          <p:cNvPr id="4" name="12 Grupo"/>
          <p:cNvGrpSpPr>
            <a:grpSpLocks/>
          </p:cNvGrpSpPr>
          <p:nvPr userDrawn="1"/>
        </p:nvGrpSpPr>
        <p:grpSpPr bwMode="auto">
          <a:xfrm>
            <a:off x="5214938" y="3643313"/>
            <a:ext cx="3600450" cy="2000250"/>
            <a:chOff x="4357686" y="4143380"/>
            <a:chExt cx="4386281" cy="2428868"/>
          </a:xfrm>
        </p:grpSpPr>
        <p:pic>
          <p:nvPicPr>
            <p:cNvPr id="5" name="Picture 6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36" y="5340665"/>
              <a:ext cx="1814513" cy="123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11 Imagen" descr="aviónKLM2.jpg"/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686" y="5340665"/>
              <a:ext cx="1814513" cy="123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http://www.tisur.com.pe/galeriaimagenes/1155686070_tisur06.jpg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54" y="4143380"/>
              <a:ext cx="1814513" cy="123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L:\Fototeca\Autorizadas\Clasificadas\008 Hidrocarburos\02 Camisea\PP Malvinas4 (pag 38).tif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4" y="4143380"/>
              <a:ext cx="1814513" cy="123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17 Grupo"/>
          <p:cNvGrpSpPr>
            <a:grpSpLocks/>
          </p:cNvGrpSpPr>
          <p:nvPr userDrawn="1"/>
        </p:nvGrpSpPr>
        <p:grpSpPr bwMode="auto">
          <a:xfrm>
            <a:off x="428625" y="6000750"/>
            <a:ext cx="8293100" cy="446088"/>
            <a:chOff x="428596" y="2643182"/>
            <a:chExt cx="8292364" cy="446014"/>
          </a:xfrm>
        </p:grpSpPr>
        <p:cxnSp>
          <p:nvCxnSpPr>
            <p:cNvPr id="10" name="9 Conector recto"/>
            <p:cNvCxnSpPr/>
            <p:nvPr/>
          </p:nvCxnSpPr>
          <p:spPr>
            <a:xfrm>
              <a:off x="657176" y="2873332"/>
              <a:ext cx="8063784" cy="15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428596" y="2657196"/>
              <a:ext cx="442678" cy="432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 sz="2000">
                <a:solidFill>
                  <a:srgbClr val="FF0000"/>
                </a:solidFill>
                <a:latin typeface="Tahoma" pitchFamily="34" charset="0"/>
                <a:cs typeface="Arial" charset="0"/>
              </a:endParaRPr>
            </a:p>
          </p:txBody>
        </p:sp>
        <p:pic>
          <p:nvPicPr>
            <p:cNvPr id="12" name="Picture 6" descr="L:\Logo_PROINVERSION\Logo_españo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781" b="4269"/>
            <a:stretch>
              <a:fillRect/>
            </a:stretch>
          </p:blipFill>
          <p:spPr bwMode="auto">
            <a:xfrm>
              <a:off x="442646" y="2643182"/>
              <a:ext cx="428628" cy="37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4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31D8E-32E1-49B7-B9CA-FBA141A3E7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7D60C-08EC-4C1C-B167-1455C0847024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062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02C31-94DA-4772-BEE5-E09AB29163AF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253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083A0-3634-4652-8FB9-B7111E4C4954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639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529D5-C12F-40B9-985F-D5DC6E3CEC72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177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FAB9A-6545-4277-A1DA-BC156856C806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14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EC60-A5ED-40E5-9209-D0FC82C73339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467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rcape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BCA43-FD8A-4F28-9681-58B1BB468327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144032" cy="692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44590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5D7BB-7E7C-422D-8DCE-14F0D88DF02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132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0AD36-6B16-4388-885F-1D7F687FB113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225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DE0C1-98AD-4ED7-A3C0-9A1906BB167B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47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201A8-E123-4283-B31A-A7805B58E6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123-C695-4C7F-A8BE-220D8DFB1BB7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533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D539-DFBA-4348-8D3E-ECA5EBEF36B0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54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011418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T PAI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5A5F-36B4-452E-A479-07D989011EB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6349"/>
            <a:ext cx="9180512" cy="691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65371-D0AD-472E-B3CF-85CD6282CA9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0484A-AC8E-4F64-9088-8EBF382081E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85404-8194-4F8C-9F1F-0C1ED945AE3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0CF2B-EA0F-47F8-9BE0-5B503F7C3DD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E288F-D633-4C7E-9514-CDDC2959753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65371-D0AD-472E-B3CF-85CD6282CA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FF00E-9BD2-45B8-9EFF-99D79DDCB18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6C05D-DC2D-4719-8F6A-5457E7B5350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E3FD0-965D-4F16-87CC-6361CC99422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A907B-E1BB-4E1B-904B-CDD6CFD32D5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31D8E-32E1-49B7-B9CA-FBA141A3E7B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011418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25033-A514-4428-82DF-D36C10ED8436}" type="datetimeFigureOut">
              <a:rPr lang="es-ES"/>
              <a:pPr/>
              <a:t>02/07/2012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34675-FD2E-4542-B39A-5F9537C848FD}" type="slidenum">
              <a:rPr lang="es-ES"/>
              <a:pPr/>
              <a:t>‹Nº›</a:t>
            </a:fld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EAB52-7D06-4FB8-B114-281BB3BB6A71}" type="datetimeFigureOut">
              <a:rPr lang="es-ES"/>
              <a:pPr/>
              <a:t>02/07/2012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62C55-B80C-4EF0-B4B1-19FD2759BB5D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FA3DA-5C12-4AC7-BA7F-AE85012B9265}" type="datetimeFigureOut">
              <a:rPr lang="es-ES"/>
              <a:pPr/>
              <a:t>02/07/2012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A8831-6D11-4B13-91A6-9032F5F79323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1FE48-DCB1-41E5-BE01-4B3A1D85EEBA}" type="datetimeFigureOut">
              <a:rPr lang="es-ES"/>
              <a:pPr/>
              <a:t>02/07/2012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64287-1C97-47D6-9180-6629DB14BD63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0484A-AC8E-4F64-9088-8EBF382081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F43A3-EE6B-4863-B1AB-208F3C224D59}" type="datetimeFigureOut">
              <a:rPr lang="es-ES"/>
              <a:pPr/>
              <a:t>02/07/2012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19A08-24BB-4C89-B180-6DC8D1F6ED2B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08B6F-65FF-415A-ABA9-5E801D9395C3}" type="datetimeFigureOut">
              <a:rPr lang="es-ES"/>
              <a:pPr/>
              <a:t>02/07/2012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DB8EF-E930-4F64-B5A9-27C1C2E55519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C2B7B-9A47-4879-A522-0EDE52B8689E}" type="datetimeFigureOut">
              <a:rPr lang="es-ES"/>
              <a:pPr/>
              <a:t>02/07/2012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87FB0-B2F0-42AD-A29E-A5E4A07AA3D6}" type="slidenum">
              <a:rPr lang="es-ES"/>
              <a:pPr/>
              <a:t>‹Nº›</a:t>
            </a:fld>
            <a:endParaRPr lang="es-ES" dirty="0"/>
          </a:p>
        </p:txBody>
      </p:sp>
      <p:pic>
        <p:nvPicPr>
          <p:cNvPr id="73729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71462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E326E-4BE4-49DB-9BD7-736CC245D14D}" type="datetimeFigureOut">
              <a:rPr lang="es-ES"/>
              <a:pPr/>
              <a:t>02/07/2012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55D77-5249-4DE8-991E-4638D89B9CBF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9965-A7A5-4962-9FEE-34E01DE2FC63}" type="datetimeFigureOut">
              <a:rPr lang="es-ES"/>
              <a:pPr/>
              <a:t>02/07/2012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A333B-C1CB-4F91-AC8F-B0326A4E0D01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F3181-4388-4722-8EF1-CAD0F368AB38}" type="datetimeFigureOut">
              <a:rPr lang="es-ES"/>
              <a:pPr/>
              <a:t>02/07/2012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51AED-9E12-48A7-A434-B69EA13BE64E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A13B6-D890-4EA6-97D4-E09CB07E1DDF}" type="datetimeFigureOut">
              <a:rPr lang="es-ES"/>
              <a:pPr/>
              <a:t>02/07/2012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7CA63-106E-48A7-9945-6CF559CD76F6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31B19-94C3-46A4-87A4-CC5A51D020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1887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011418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85404-8194-4F8C-9F1F-0C1ED945AE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rcap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0CF2B-EA0F-47F8-9BE0-5B503F7C3D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42093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36E5A0-9BDE-4F49-8C73-11DF74D2A25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3819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E5A0-9BDE-4F49-8C73-11DF74D2A25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3951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E5A0-9BDE-4F49-8C73-11DF74D2A25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5260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E5A0-9BDE-4F49-8C73-11DF74D2A25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094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2117" y="90962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143116"/>
            <a:ext cx="3008313" cy="39830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E5A0-9BDE-4F49-8C73-11DF74D2A25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2583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37989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E5A0-9BDE-4F49-8C73-11DF74D2A25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3274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E5A0-9BDE-4F49-8C73-11DF74D2A25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5415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28670"/>
            <a:ext cx="2057400" cy="519749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28670"/>
            <a:ext cx="6019800" cy="519749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E5A0-9BDE-4F49-8C73-11DF74D2A25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1904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B36E5A0-9BDE-4F49-8C73-11DF74D2A25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35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E288F-D633-4C7E-9514-CDDC295975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1F932-AEBB-48C6-9B31-5CAC6708A06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26286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2DF47-FC84-48E5-9D09-F04925CE0E0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D09A-5D87-4494-9446-4F3F3C72E1B6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128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51436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36E5A0-9BDE-4F49-8C73-11DF74D2A25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7727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E5A0-9BDE-4F49-8C73-11DF74D2A25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8895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E5A0-9BDE-4F49-8C73-11DF74D2A25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664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E5A0-9BDE-4F49-8C73-11DF74D2A25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3581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2117" y="90962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143116"/>
            <a:ext cx="3008313" cy="39830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E5A0-9BDE-4F49-8C73-11DF74D2A25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7559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37989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E5A0-9BDE-4F49-8C73-11DF74D2A25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4271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E5A0-9BDE-4F49-8C73-11DF74D2A25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807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FF00E-9BD2-45B8-9EFF-99D79DDCB1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28670"/>
            <a:ext cx="2057400" cy="519749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28670"/>
            <a:ext cx="6019800" cy="519749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E5A0-9BDE-4F49-8C73-11DF74D2A25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4406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B36E5A0-9BDE-4F49-8C73-11DF74D2A25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1897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2DF47-FC84-48E5-9D09-F04925CE0E0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D09A-5D87-4494-9446-4F3F3C72E1B6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000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D7C32-00CB-4C58-916B-214FD3169AF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098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65371-D0AD-472E-B3CF-85CD6282CA9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835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0484A-AC8E-4F64-9088-8EBF382081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32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85404-8194-4F8C-9F1F-0C1ED945AE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917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0CF2B-EA0F-47F8-9BE0-5B503F7C3DD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388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E288F-D633-4C7E-9514-CDDC295975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679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FF00E-9BD2-45B8-9EFF-99D79DDCB18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1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6C05D-DC2D-4719-8F6A-5457E7B535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6C05D-DC2D-4719-8F6A-5457E7B5350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039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E3FD0-965D-4F16-87CC-6361CC9942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572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A907B-E1BB-4E1B-904B-CDD6CFD32D5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980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31D8E-32E1-49B7-B9CA-FBA141A3E7B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054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201A8-E123-4283-B31A-A7805B58E6B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87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25033-A514-4428-82DF-D36C10ED8436}" type="datetimeFigureOut">
              <a:rPr lang="es-ES">
                <a:solidFill>
                  <a:srgbClr val="000000"/>
                </a:solidFill>
              </a:rPr>
              <a:pPr/>
              <a:t>02/07/2012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34675-FD2E-4542-B39A-5F9537C848F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0524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EAB52-7D06-4FB8-B114-281BB3BB6A71}" type="datetimeFigureOut">
              <a:rPr lang="es-ES">
                <a:solidFill>
                  <a:srgbClr val="000000"/>
                </a:solidFill>
              </a:rPr>
              <a:pPr/>
              <a:t>02/07/2012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62C55-B80C-4EF0-B4B1-19FD2759BB5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532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FA3DA-5C12-4AC7-BA7F-AE85012B9265}" type="datetimeFigureOut">
              <a:rPr lang="es-ES">
                <a:solidFill>
                  <a:srgbClr val="000000"/>
                </a:solidFill>
              </a:rPr>
              <a:pPr/>
              <a:t>02/07/2012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A8831-6D11-4B13-91A6-9032F5F7932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587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1FE48-DCB1-41E5-BE01-4B3A1D85EEBA}" type="datetimeFigureOut">
              <a:rPr lang="es-ES">
                <a:solidFill>
                  <a:srgbClr val="000000"/>
                </a:solidFill>
              </a:rPr>
              <a:pPr/>
              <a:t>02/07/2012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64287-1C97-47D6-9180-6629DB14BD6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515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F43A3-EE6B-4863-B1AB-208F3C224D59}" type="datetimeFigureOut">
              <a:rPr lang="es-ES">
                <a:solidFill>
                  <a:srgbClr val="000000"/>
                </a:solidFill>
              </a:rPr>
              <a:pPr/>
              <a:t>02/07/2012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19A08-24BB-4C89-B180-6DC8D1F6ED2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5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E3FD0-965D-4F16-87CC-6361CC9942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08B6F-65FF-415A-ABA9-5E801D9395C3}" type="datetimeFigureOut">
              <a:rPr lang="es-ES">
                <a:solidFill>
                  <a:srgbClr val="000000"/>
                </a:solidFill>
              </a:rPr>
              <a:pPr/>
              <a:t>02/07/2012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DB8EF-E930-4F64-B5A9-27C1C2E5551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614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C2B7B-9A47-4879-A522-0EDE52B8689E}" type="datetimeFigureOut">
              <a:rPr lang="es-ES">
                <a:solidFill>
                  <a:srgbClr val="000000"/>
                </a:solidFill>
              </a:rPr>
              <a:pPr/>
              <a:t>02/07/2012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87FB0-B2F0-42AD-A29E-A5E4A07AA3D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73729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71462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01106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E326E-4BE4-49DB-9BD7-736CC245D14D}" type="datetimeFigureOut">
              <a:rPr lang="es-ES">
                <a:solidFill>
                  <a:srgbClr val="000000"/>
                </a:solidFill>
              </a:rPr>
              <a:pPr/>
              <a:t>02/07/2012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55D77-5249-4DE8-991E-4638D89B9CB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801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9965-A7A5-4962-9FEE-34E01DE2FC63}" type="datetimeFigureOut">
              <a:rPr lang="es-ES">
                <a:solidFill>
                  <a:srgbClr val="000000"/>
                </a:solidFill>
              </a:rPr>
              <a:pPr/>
              <a:t>02/07/2012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A333B-C1CB-4F91-AC8F-B0326A4E0D0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509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F3181-4388-4722-8EF1-CAD0F368AB38}" type="datetimeFigureOut">
              <a:rPr lang="es-ES">
                <a:solidFill>
                  <a:srgbClr val="000000"/>
                </a:solidFill>
              </a:rPr>
              <a:pPr/>
              <a:t>02/07/2012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51AED-9E12-48A7-A434-B69EA13BE64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544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A13B6-D890-4EA6-97D4-E09CB07E1DDF}" type="datetimeFigureOut">
              <a:rPr lang="es-ES">
                <a:solidFill>
                  <a:srgbClr val="000000"/>
                </a:solidFill>
              </a:rPr>
              <a:pPr/>
              <a:t>02/07/2012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7CA63-106E-48A7-9945-6CF559CD76F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199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31B19-94C3-46A4-87A4-CC5A51D020B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279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461244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1D18F6-BE21-4798-AE0B-BD72DE22CAC5}" type="datetimeFigureOut">
              <a:rPr lang="es-ES"/>
              <a:pPr>
                <a:defRPr/>
              </a:pPr>
              <a:t>02/07/2012</a:t>
            </a:fld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482D59-97FB-431B-9ED6-D58E9AB7FE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781803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436C32-E4F4-4AC8-AC72-E589B02484A3}" type="datetimeFigureOut">
              <a:rPr lang="es-ES"/>
              <a:pPr>
                <a:defRPr/>
              </a:pPr>
              <a:t>02/07/2012</a:t>
            </a:fld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3646D3-77F8-4EAF-9179-9DCBFCB9F0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68413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18" Type="http://schemas.openxmlformats.org/officeDocument/2006/relationships/image" Target="../media/image5.gif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ndo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line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524625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line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9388" y="0"/>
            <a:ext cx="21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charset="0"/>
              </a:defRPr>
            </a:lvl1pPr>
          </a:lstStyle>
          <a:p>
            <a:pPr>
              <a:defRPr/>
            </a:pPr>
            <a:fld id="{88505A5F-36B4-452E-A479-07D989011E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pic>
        <p:nvPicPr>
          <p:cNvPr id="3080" name="Picture 34" descr="proin_3d_mas_del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115888"/>
            <a:ext cx="91440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6" descr="infra3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83075" y="188913"/>
            <a:ext cx="4826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276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A35D7BB-7E7C-422D-8DCE-14F0D88DF029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1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8505A5F-36B4-452E-A479-07D989011EB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8199" name="Imagen 10" descr="plantilla power point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4288" y="0"/>
            <a:ext cx="9158288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2D538ABE-10DA-4799-8D41-4D60EB03D8E3}" type="datetimeFigureOut">
              <a:rPr lang="es-ES"/>
              <a:pPr/>
              <a:t>02/07/2012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F97A38D4-113B-4ED9-B9BF-DAEF55EAE4B2}" type="slidenum">
              <a:rPr lang="es-ES"/>
              <a:pPr/>
              <a:t>‹Nº›</a:t>
            </a:fld>
            <a:endParaRPr lang="es-ES" dirty="0"/>
          </a:p>
        </p:txBody>
      </p:sp>
      <p:pic>
        <p:nvPicPr>
          <p:cNvPr id="9222" name="Imagen 7" descr="cabecera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Imagen 9" descr="pi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12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4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476672"/>
            <a:ext cx="9144000" cy="68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85775" y="10001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214563"/>
            <a:ext cx="8229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B36E5A0-9BDE-4F49-8C73-11DF74D2A25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572125" y="64214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28B2C9A-CC58-408F-BD9C-A35B7C3C5AC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2" name="Picture 2" descr="Logos_sol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260648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Ponencia.png"/>
          <p:cNvPicPr>
            <a:picLocks noChangeAspect="1"/>
          </p:cNvPicPr>
          <p:nvPr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781701"/>
            <a:ext cx="9144000" cy="10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3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476672"/>
            <a:ext cx="9144000" cy="68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85775" y="10001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214563"/>
            <a:ext cx="8229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B36E5A0-9BDE-4F49-8C73-11DF74D2A25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02/07/2012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572125" y="64214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28B2C9A-CC58-408F-BD9C-A35B7C3C5AC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2" name="Picture 2" descr="Logos_sol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260648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Ponencia.png"/>
          <p:cNvPicPr>
            <a:picLocks noChangeAspect="1"/>
          </p:cNvPicPr>
          <p:nvPr/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781701"/>
            <a:ext cx="9144000" cy="10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ndo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line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524625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line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388" y="0"/>
            <a:ext cx="21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charset="0"/>
              </a:defRPr>
            </a:lvl1pPr>
          </a:lstStyle>
          <a:p>
            <a:pPr>
              <a:defRPr/>
            </a:pPr>
            <a:fld id="{88505A5F-36B4-452E-A479-07D989011EB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3080" name="Picture 34" descr="proin_3d_mas_del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15888"/>
            <a:ext cx="91440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6" descr="infra3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83075" y="188913"/>
            <a:ext cx="4826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68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2D538ABE-10DA-4799-8D41-4D60EB03D8E3}" type="datetimeFigureOut">
              <a:rPr lang="es-ES">
                <a:solidFill>
                  <a:srgbClr val="000000"/>
                </a:solidFill>
              </a:rPr>
              <a:pPr/>
              <a:t>02/07/2012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F97A38D4-113B-4ED9-B9BF-DAEF55EAE4B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9222" name="Imagen 7" descr="cabecera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Imagen 9" descr="pi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  <p:extLst>
      <p:ext uri="{BB962C8B-B14F-4D97-AF65-F5344CB8AC3E}">
        <p14:creationId xmlns:p14="http://schemas.microsoft.com/office/powerpoint/2010/main" val="136383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CB91BBF-A071-48FF-AB1A-A838B0BDC328}" type="datetimeFigureOut">
              <a:rPr lang="es-ES"/>
              <a:pPr>
                <a:defRPr/>
              </a:pPr>
              <a:t>02/07/2012</a:t>
            </a:fld>
            <a:endParaRPr lang="es-ES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24F36D9-B6A9-4777-AFAF-DAE5E5D932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2054" name="Imagen 7" descr="cabecera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gen 9" descr="pie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  <p:extLst>
      <p:ext uri="{BB962C8B-B14F-4D97-AF65-F5344CB8AC3E}">
        <p14:creationId xmlns:p14="http://schemas.microsoft.com/office/powerpoint/2010/main" val="19041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>
          <a:xfrm>
            <a:off x="179512" y="2996952"/>
            <a:ext cx="8821613" cy="504056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0" hangingPunct="0">
              <a:defRPr/>
            </a:pPr>
            <a:r>
              <a:rPr lang="es-PE" sz="32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LOS PROYECTOS PORTUARIOS A CARGO DE PROINVERSIÓN</a:t>
            </a:r>
            <a:endParaRPr lang="es-ES" sz="3200" b="1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165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91456"/>
            <a:ext cx="4261450" cy="46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1 Rectángulo"/>
          <p:cNvSpPr>
            <a:spLocks noChangeArrowheads="1"/>
          </p:cNvSpPr>
          <p:nvPr/>
        </p:nvSpPr>
        <p:spPr bwMode="auto">
          <a:xfrm>
            <a:off x="133124" y="116632"/>
            <a:ext cx="49429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s-ES" sz="2000" b="1" dirty="0">
                <a:latin typeface="+mj-lt"/>
                <a:cs typeface="Times New Roman" pitchFamily="18" charset="0"/>
              </a:rPr>
              <a:t>EJE AMAZONAS CENTRO</a:t>
            </a:r>
          </a:p>
          <a:p>
            <a:pPr algn="just" fontAlgn="ctr"/>
            <a:r>
              <a:rPr lang="es-ES" sz="2000" b="1" dirty="0" smtClean="0">
                <a:latin typeface="+mj-lt"/>
              </a:rPr>
              <a:t>TERMINAL </a:t>
            </a:r>
            <a:r>
              <a:rPr lang="es-ES" sz="2000" b="1" dirty="0">
                <a:latin typeface="+mj-lt"/>
              </a:rPr>
              <a:t>NORTE MULTIPROPÓSITO DEL CALLAO</a:t>
            </a:r>
          </a:p>
        </p:txBody>
      </p:sp>
      <p:sp>
        <p:nvSpPr>
          <p:cNvPr id="136196" name="Rectangle 8"/>
          <p:cNvSpPr>
            <a:spLocks noChangeArrowheads="1"/>
          </p:cNvSpPr>
          <p:nvPr/>
        </p:nvSpPr>
        <p:spPr bwMode="auto">
          <a:xfrm>
            <a:off x="3995935" y="1286190"/>
            <a:ext cx="4998839" cy="523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algn="just" defTabSz="361950" fontAlgn="b">
              <a:spcBef>
                <a:spcPts val="600"/>
              </a:spcBef>
              <a:buFont typeface="Wingdings" pitchFamily="2" charset="2"/>
              <a:buChar char="q"/>
              <a:tabLst>
                <a:tab pos="361950" algn="l"/>
                <a:tab pos="1166813" algn="l"/>
              </a:tabLst>
            </a:pPr>
            <a:endParaRPr lang="es-ES" sz="1500" b="1" dirty="0">
              <a:solidFill>
                <a:srgbClr val="C00000"/>
              </a:solidFill>
              <a:latin typeface="Arial Narrow" pitchFamily="34" charset="0"/>
              <a:ea typeface="ＭＳ Ｐゴシック" pitchFamily="34" charset="-128"/>
              <a:cs typeface="Tahoma" pitchFamily="34" charset="0"/>
            </a:endParaRPr>
          </a:p>
          <a:p>
            <a:pPr marL="361950" indent="-361950" algn="just" defTabSz="361950" fontAlgn="b">
              <a:buFont typeface="Wingdings" pitchFamily="2" charset="2"/>
              <a:buChar char="q"/>
              <a:tabLst>
                <a:tab pos="361950" algn="l"/>
                <a:tab pos="1166813" algn="l"/>
              </a:tabLst>
            </a:pPr>
            <a:r>
              <a:rPr lang="es-ES" sz="1600" b="1" dirty="0">
                <a:solidFill>
                  <a:srgbClr val="C00000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Ubicación:  </a:t>
            </a:r>
            <a:r>
              <a:rPr lang="es-ES" sz="1600" dirty="0">
                <a:latin typeface="+mn-lt"/>
                <a:ea typeface="ＭＳ Ｐゴシック" pitchFamily="34" charset="-128"/>
                <a:cs typeface="Tahoma" pitchFamily="34" charset="0"/>
              </a:rPr>
              <a:t>Puerto del Callao, a 15 km del centro de la ciudad de Lima</a:t>
            </a:r>
            <a:r>
              <a:rPr lang="es-ES" sz="1600" dirty="0" smtClean="0">
                <a:latin typeface="+mn-lt"/>
                <a:ea typeface="ＭＳ Ｐゴシック" pitchFamily="34" charset="-128"/>
                <a:cs typeface="Tahoma" pitchFamily="34" charset="0"/>
              </a:rPr>
              <a:t>.</a:t>
            </a:r>
          </a:p>
          <a:p>
            <a:pPr marL="361950" indent="-361950" algn="just" defTabSz="361950" fontAlgn="b">
              <a:buFont typeface="Wingdings" pitchFamily="2" charset="2"/>
              <a:buChar char="q"/>
              <a:tabLst>
                <a:tab pos="361950" algn="l"/>
                <a:tab pos="1166813" algn="l"/>
              </a:tabLst>
            </a:pPr>
            <a:endParaRPr lang="es-ES" sz="1600" dirty="0">
              <a:latin typeface="+mn-lt"/>
              <a:ea typeface="ＭＳ Ｐゴシック" pitchFamily="34" charset="-128"/>
              <a:cs typeface="Tahoma" pitchFamily="34" charset="0"/>
            </a:endParaRPr>
          </a:p>
          <a:p>
            <a:pPr marL="361950" indent="-361950" algn="just" defTabSz="361950" fontAlgn="b">
              <a:buFont typeface="Wingdings" pitchFamily="2" charset="2"/>
              <a:buChar char="q"/>
              <a:tabLst>
                <a:tab pos="361950" algn="l"/>
                <a:tab pos="1166813" algn="l"/>
              </a:tabLst>
            </a:pPr>
            <a:r>
              <a:rPr lang="es-ES" sz="1600" b="1" dirty="0">
                <a:solidFill>
                  <a:srgbClr val="C00000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Descripción: </a:t>
            </a:r>
            <a:r>
              <a:rPr lang="es-ES_tradnl" sz="1600" dirty="0" smtClean="0">
                <a:latin typeface="+mn-lt"/>
                <a:ea typeface="Calibri" pitchFamily="34" charset="0"/>
                <a:cs typeface="Arial" pitchFamily="34" charset="0"/>
              </a:rPr>
              <a:t>Consiste en la </a:t>
            </a:r>
            <a:r>
              <a:rPr lang="es-ES_tradnl" sz="1600" dirty="0">
                <a:latin typeface="+mn-lt"/>
                <a:ea typeface="Calibri" pitchFamily="34" charset="0"/>
                <a:cs typeface="Arial" pitchFamily="34" charset="0"/>
              </a:rPr>
              <a:t>concesión </a:t>
            </a:r>
            <a:r>
              <a:rPr lang="es-ES_tradnl" sz="1600" dirty="0" smtClean="0">
                <a:latin typeface="+mn-lt"/>
                <a:ea typeface="Calibri" pitchFamily="34" charset="0"/>
                <a:cs typeface="Arial" pitchFamily="34" charset="0"/>
              </a:rPr>
              <a:t>del </a:t>
            </a:r>
            <a:r>
              <a:rPr lang="es-ES_tradnl" sz="1600" dirty="0">
                <a:latin typeface="+mn-lt"/>
                <a:ea typeface="Calibri" pitchFamily="34" charset="0"/>
                <a:cs typeface="Arial" pitchFamily="34" charset="0"/>
              </a:rPr>
              <a:t>Terminal Norte Multipropósito (</a:t>
            </a:r>
            <a:r>
              <a:rPr lang="es-PE" sz="1600" dirty="0">
                <a:latin typeface="+mn-lt"/>
                <a:ea typeface="Calibri" pitchFamily="34" charset="0"/>
                <a:cs typeface="Arial" pitchFamily="34" charset="0"/>
              </a:rPr>
              <a:t>ex muelles 1, 2, 3, 4, 5, 7 y 11</a:t>
            </a:r>
            <a:r>
              <a:rPr lang="es-PE" sz="1600" dirty="0" smtClean="0">
                <a:latin typeface="+mn-lt"/>
                <a:ea typeface="Calibri" pitchFamily="34" charset="0"/>
                <a:cs typeface="Arial" pitchFamily="34" charset="0"/>
              </a:rPr>
              <a:t>)</a:t>
            </a:r>
            <a:r>
              <a:rPr lang="es-ES_tradnl" sz="1600" dirty="0" smtClean="0"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s-ES_tradnl" sz="1600" dirty="0">
                <a:latin typeface="+mn-lt"/>
                <a:ea typeface="Calibri" pitchFamily="34" charset="0"/>
                <a:cs typeface="Arial" pitchFamily="34" charset="0"/>
              </a:rPr>
              <a:t>con la finalidad de lograr su modernización. La sociedad concesionaria deberá cumplir con estándares mínimos de servicios y tendrá como obligación la suscripción del contrato de asociación en participación con ENAPU S.A., entre otras obligaciones </a:t>
            </a:r>
            <a:r>
              <a:rPr lang="es-ES_tradnl" sz="1600" dirty="0" smtClean="0">
                <a:latin typeface="+mn-lt"/>
                <a:ea typeface="Calibri" pitchFamily="34" charset="0"/>
                <a:cs typeface="Arial" pitchFamily="34" charset="0"/>
              </a:rPr>
              <a:t>establecidas </a:t>
            </a:r>
            <a:r>
              <a:rPr lang="es-ES_tradnl" sz="1600" dirty="0">
                <a:latin typeface="+mn-lt"/>
                <a:ea typeface="Calibri" pitchFamily="34" charset="0"/>
                <a:cs typeface="Arial" pitchFamily="34" charset="0"/>
              </a:rPr>
              <a:t>en el Contrato de concesión.</a:t>
            </a:r>
            <a:r>
              <a:rPr lang="es-PE" sz="1600" dirty="0">
                <a:latin typeface="+mn-lt"/>
                <a:ea typeface="Calibri" pitchFamily="34" charset="0"/>
                <a:cs typeface="Arial" pitchFamily="34" charset="0"/>
              </a:rPr>
              <a:t>	</a:t>
            </a:r>
          </a:p>
          <a:p>
            <a:pPr marL="628650" lvl="2" indent="-268288" algn="just" defTabSz="361950" fontAlgn="b">
              <a:buClr>
                <a:srgbClr val="C00000"/>
              </a:buClr>
              <a:buFontTx/>
              <a:buChar char="•"/>
              <a:tabLst>
                <a:tab pos="361950" algn="l"/>
                <a:tab pos="1166813" algn="l"/>
              </a:tabLst>
            </a:pPr>
            <a:r>
              <a:rPr lang="es-ES" sz="1600" b="1" dirty="0" smtClean="0">
                <a:solidFill>
                  <a:srgbClr val="CC3300"/>
                </a:solidFill>
                <a:latin typeface="+mn-lt"/>
                <a:ea typeface="ＭＳ Ｐゴシック" pitchFamily="34" charset="-128"/>
              </a:rPr>
              <a:t>Inversión: </a:t>
            </a:r>
            <a:r>
              <a:rPr lang="es-ES" sz="1600" dirty="0">
                <a:latin typeface="+mn-lt"/>
                <a:ea typeface="ＭＳ Ｐゴシック" pitchFamily="34" charset="-128"/>
              </a:rPr>
              <a:t>US$ </a:t>
            </a:r>
            <a:r>
              <a:rPr lang="es-ES" sz="1600" dirty="0" smtClean="0">
                <a:latin typeface="+mn-lt"/>
                <a:ea typeface="ＭＳ Ｐゴシック" pitchFamily="34" charset="-128"/>
              </a:rPr>
              <a:t>700 </a:t>
            </a:r>
            <a:r>
              <a:rPr lang="es-ES" sz="1600" dirty="0">
                <a:latin typeface="+mn-lt"/>
                <a:ea typeface="ＭＳ Ｐゴシック" pitchFamily="34" charset="-128"/>
              </a:rPr>
              <a:t>Millones.</a:t>
            </a:r>
          </a:p>
          <a:p>
            <a:pPr marL="628650" lvl="2" indent="-268288" algn="just" defTabSz="361950" fontAlgn="b">
              <a:buFontTx/>
              <a:buChar char="•"/>
              <a:tabLst>
                <a:tab pos="361950" algn="l"/>
                <a:tab pos="1166813" algn="l"/>
              </a:tabLst>
            </a:pPr>
            <a:r>
              <a:rPr lang="es-PE" sz="1600" b="1" dirty="0">
                <a:solidFill>
                  <a:srgbClr val="CC3300"/>
                </a:solidFill>
                <a:latin typeface="+mn-lt"/>
                <a:ea typeface="ＭＳ Ｐゴシック" pitchFamily="34" charset="-128"/>
              </a:rPr>
              <a:t>P</a:t>
            </a:r>
            <a:r>
              <a:rPr lang="es-ES" sz="1600" b="1" dirty="0">
                <a:solidFill>
                  <a:srgbClr val="CC3300"/>
                </a:solidFill>
                <a:latin typeface="+mn-lt"/>
                <a:ea typeface="ＭＳ Ｐゴシック" pitchFamily="34" charset="-128"/>
              </a:rPr>
              <a:t>lazo de la concesión: </a:t>
            </a:r>
            <a:r>
              <a:rPr lang="es-ES" sz="1600" dirty="0">
                <a:latin typeface="+mn-lt"/>
                <a:ea typeface="ＭＳ Ｐゴシック" pitchFamily="34" charset="-128"/>
              </a:rPr>
              <a:t>Hasta 30 años.</a:t>
            </a:r>
          </a:p>
          <a:p>
            <a:pPr marL="361950" indent="-361950" algn="just" defTabSz="361950" fontAlgn="b">
              <a:buFont typeface="Wingdings" pitchFamily="2" charset="2"/>
              <a:buChar char="q"/>
              <a:tabLst>
                <a:tab pos="361950" algn="l"/>
                <a:tab pos="1166813" algn="l"/>
              </a:tabLst>
            </a:pPr>
            <a:r>
              <a:rPr lang="es-ES" sz="1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Fecha </a:t>
            </a:r>
            <a:r>
              <a:rPr lang="es-ES" sz="1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de adjudicación: </a:t>
            </a:r>
            <a:r>
              <a:rPr lang="es-PE" sz="1600" dirty="0" smtClean="0">
                <a:latin typeface="+mn-lt"/>
              </a:rPr>
              <a:t>Marzo del 2011 a la operadora APM.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7"/>
          <p:cNvSpPr txBox="1">
            <a:spLocks noChangeArrowheads="1"/>
          </p:cNvSpPr>
          <p:nvPr/>
        </p:nvSpPr>
        <p:spPr bwMode="auto">
          <a:xfrm>
            <a:off x="214313" y="252413"/>
            <a:ext cx="8616950" cy="684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endParaRPr lang="es-ES_tradnl" sz="2600">
              <a:solidFill>
                <a:schemeClr val="bg1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63484" y="279207"/>
            <a:ext cx="5228596" cy="588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just">
              <a:lnSpc>
                <a:spcPct val="80000"/>
              </a:lnSpc>
            </a:pPr>
            <a:r>
              <a:rPr lang="es-ES" sz="2000" b="1" dirty="0">
                <a:latin typeface="+mj-lt"/>
                <a:cs typeface="Times New Roman" pitchFamily="18" charset="0"/>
              </a:rPr>
              <a:t>EJE AMAZONAS CENTRO</a:t>
            </a:r>
          </a:p>
          <a:p>
            <a:pPr marL="457200" indent="-457200" algn="just">
              <a:lnSpc>
                <a:spcPct val="80000"/>
              </a:lnSpc>
            </a:pPr>
            <a:r>
              <a:rPr lang="es-ES" sz="2000" b="1" dirty="0" smtClean="0">
                <a:latin typeface="+mj-lt"/>
                <a:cs typeface="Tahoma" pitchFamily="34" charset="0"/>
              </a:rPr>
              <a:t>TERMINAL DE EMBARQUE DE CONCENTRADOS </a:t>
            </a:r>
          </a:p>
          <a:p>
            <a:pPr marL="457200" indent="-457200" algn="just">
              <a:lnSpc>
                <a:spcPct val="80000"/>
              </a:lnSpc>
            </a:pPr>
            <a:r>
              <a:rPr lang="es-ES" sz="2000" b="1" dirty="0" smtClean="0">
                <a:latin typeface="+mj-lt"/>
                <a:cs typeface="Tahoma" pitchFamily="34" charset="0"/>
              </a:rPr>
              <a:t>DE MINERALES DEL PUERTO DEL CALLAO</a:t>
            </a:r>
            <a:endParaRPr lang="es-ES" sz="2000" b="1" dirty="0">
              <a:latin typeface="+mj-lt"/>
              <a:cs typeface="Tahoma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596" y="1785926"/>
            <a:ext cx="3786214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Rectángulo"/>
          <p:cNvSpPr/>
          <p:nvPr/>
        </p:nvSpPr>
        <p:spPr bwMode="auto">
          <a:xfrm>
            <a:off x="4500592" y="1714520"/>
            <a:ext cx="4357688" cy="45005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68288" indent="-268288" algn="just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s-ES" sz="16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Ubicación: </a:t>
            </a:r>
            <a:r>
              <a:rPr lang="es-ES" sz="1600" dirty="0" smtClean="0">
                <a:latin typeface="+mn-lt"/>
                <a:cs typeface="Tahoma" pitchFamily="34" charset="0"/>
              </a:rPr>
              <a:t>Puerto del Callao</a:t>
            </a:r>
            <a:endParaRPr lang="es-ES" sz="1600" b="1" dirty="0" smtClean="0">
              <a:solidFill>
                <a:srgbClr val="CC3300"/>
              </a:solidFill>
              <a:latin typeface="+mn-lt"/>
              <a:cs typeface="Tahoma" pitchFamily="34" charset="0"/>
            </a:endParaRPr>
          </a:p>
          <a:p>
            <a:pPr marL="268288" indent="-268288" algn="just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s-ES" sz="16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Objetivo </a:t>
            </a: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del contrato: </a:t>
            </a:r>
            <a:r>
              <a:rPr lang="es-ES" sz="1600" dirty="0" smtClean="0">
                <a:latin typeface="+mn-lt"/>
                <a:cs typeface="Tahoma" pitchFamily="34" charset="0"/>
              </a:rPr>
              <a:t>D</a:t>
            </a:r>
            <a:r>
              <a:rPr lang="es-ES" sz="1600" dirty="0" smtClean="0">
                <a:latin typeface="+mn-lt"/>
                <a:ea typeface="ＭＳ Ｐゴシック" pitchFamily="34" charset="-128"/>
                <a:cs typeface="Tahoma" pitchFamily="34" charset="0"/>
              </a:rPr>
              <a:t>iseño, construcción, financiamiento, conservación y explotación de un terminal automatizado de embarque de concentrados de minerales. </a:t>
            </a:r>
            <a:endParaRPr lang="es-PE" sz="1600" dirty="0">
              <a:latin typeface="+mn-lt"/>
              <a:cs typeface="Tahoma" pitchFamily="34" charset="0"/>
            </a:endParaRPr>
          </a:p>
          <a:p>
            <a:pPr marL="268288" indent="-268288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s-PE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Fecha de buena pro</a:t>
            </a:r>
            <a:r>
              <a:rPr lang="es-PE" sz="16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: </a:t>
            </a:r>
            <a:r>
              <a:rPr lang="es-PE" sz="1600" dirty="0" smtClean="0">
                <a:latin typeface="+mn-lt"/>
                <a:cs typeface="Tahoma" pitchFamily="34" charset="0"/>
              </a:rPr>
              <a:t>2 de agosto 2010.</a:t>
            </a:r>
            <a:endParaRPr lang="es-PE" sz="1600" dirty="0">
              <a:latin typeface="+mn-lt"/>
              <a:cs typeface="Tahoma" pitchFamily="34" charset="0"/>
            </a:endParaRPr>
          </a:p>
          <a:p>
            <a:pPr marL="268288" indent="-268288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s-PE" sz="16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Adjudicatario: </a:t>
            </a:r>
            <a:r>
              <a:rPr lang="es-PE" sz="1600" dirty="0" smtClean="0">
                <a:latin typeface="+mn-lt"/>
                <a:cs typeface="Tahoma" pitchFamily="34" charset="0"/>
              </a:rPr>
              <a:t>Consorcio Transportadora Callao.</a:t>
            </a:r>
          </a:p>
          <a:p>
            <a:pPr marL="268288" indent="-268288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s-PE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Características de la concesión:</a:t>
            </a:r>
          </a:p>
          <a:p>
            <a:pPr marL="542925" lvl="1" indent="-180975" algn="just">
              <a:spcBef>
                <a:spcPts val="6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s-PE" sz="1600" dirty="0">
                <a:latin typeface="+mn-lt"/>
                <a:cs typeface="Tahoma" pitchFamily="34" charset="0"/>
              </a:rPr>
              <a:t>Inversión: US$ </a:t>
            </a:r>
            <a:r>
              <a:rPr lang="es-PE" sz="1600" dirty="0" smtClean="0">
                <a:latin typeface="+mn-lt"/>
                <a:cs typeface="Tahoma" pitchFamily="34" charset="0"/>
              </a:rPr>
              <a:t>120.3 Millones. </a:t>
            </a:r>
            <a:endParaRPr lang="es-PE" sz="1600" dirty="0">
              <a:latin typeface="+mn-lt"/>
              <a:cs typeface="Tahoma" pitchFamily="34" charset="0"/>
            </a:endParaRPr>
          </a:p>
          <a:p>
            <a:pPr marL="542925" lvl="1" indent="-180975" algn="just">
              <a:spcBef>
                <a:spcPts val="6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s-PE" sz="1600" dirty="0">
                <a:latin typeface="+mn-lt"/>
                <a:cs typeface="Tahoma" pitchFamily="34" charset="0"/>
              </a:rPr>
              <a:t>Plazo</a:t>
            </a:r>
            <a:r>
              <a:rPr lang="es-PE" sz="1600" dirty="0" smtClean="0">
                <a:latin typeface="+mn-lt"/>
                <a:cs typeface="Tahoma" pitchFamily="34" charset="0"/>
              </a:rPr>
              <a:t>: 20 años desde suscrito el contrato.</a:t>
            </a:r>
            <a:endParaRPr lang="es-PE" sz="1600" dirty="0">
              <a:latin typeface="+mn-lt"/>
              <a:cs typeface="Tahoma" pitchFamily="34" charset="0"/>
            </a:endParaRPr>
          </a:p>
          <a:p>
            <a:pPr marL="542925" lvl="1" indent="-180975" algn="just">
              <a:spcBef>
                <a:spcPts val="6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s-PE" sz="1600" dirty="0">
                <a:latin typeface="+mn-lt"/>
                <a:cs typeface="Tahoma" pitchFamily="34" charset="0"/>
              </a:rPr>
              <a:t>Modalidad</a:t>
            </a:r>
            <a:r>
              <a:rPr lang="es-PE" sz="1600" dirty="0" smtClean="0">
                <a:latin typeface="+mn-lt"/>
                <a:cs typeface="Tahoma" pitchFamily="34" charset="0"/>
              </a:rPr>
              <a:t>: Onerosa</a:t>
            </a:r>
            <a:endParaRPr lang="es-PE" sz="1600" dirty="0">
              <a:latin typeface="+mn-lt"/>
              <a:cs typeface="Tahoma" pitchFamily="34" charset="0"/>
            </a:endParaRPr>
          </a:p>
          <a:p>
            <a:pPr marL="542925" lvl="1" indent="-180975">
              <a:spcBef>
                <a:spcPts val="6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s-PE" sz="1600" dirty="0">
                <a:latin typeface="+mn-lt"/>
                <a:cs typeface="Tahoma" pitchFamily="34" charset="0"/>
              </a:rPr>
              <a:t>Tipo de contrato</a:t>
            </a:r>
            <a:r>
              <a:rPr lang="es-PE" sz="1600" dirty="0" smtClean="0">
                <a:latin typeface="+mn-lt"/>
                <a:cs typeface="Tahoma" pitchFamily="34" charset="0"/>
              </a:rPr>
              <a:t>: DBFOT (</a:t>
            </a:r>
            <a:r>
              <a:rPr lang="es-PE" sz="1600" dirty="0" err="1" smtClean="0">
                <a:latin typeface="+mn-lt"/>
                <a:cs typeface="Tahoma" pitchFamily="34" charset="0"/>
              </a:rPr>
              <a:t>Design</a:t>
            </a:r>
            <a:r>
              <a:rPr lang="es-PE" sz="1600" dirty="0" smtClean="0">
                <a:latin typeface="+mn-lt"/>
                <a:cs typeface="Tahoma" pitchFamily="34" charset="0"/>
              </a:rPr>
              <a:t>, </a:t>
            </a:r>
            <a:r>
              <a:rPr lang="es-PE" sz="1600" dirty="0" err="1" smtClean="0">
                <a:latin typeface="+mn-lt"/>
                <a:cs typeface="Tahoma" pitchFamily="34" charset="0"/>
              </a:rPr>
              <a:t>Build</a:t>
            </a:r>
            <a:r>
              <a:rPr lang="es-PE" sz="1600" dirty="0" smtClean="0">
                <a:latin typeface="+mn-lt"/>
                <a:cs typeface="Tahoma" pitchFamily="34" charset="0"/>
              </a:rPr>
              <a:t>, </a:t>
            </a:r>
            <a:r>
              <a:rPr lang="es-PE" sz="1600" dirty="0" err="1" smtClean="0">
                <a:latin typeface="+mn-lt"/>
                <a:cs typeface="Tahoma" pitchFamily="34" charset="0"/>
              </a:rPr>
              <a:t>Finance</a:t>
            </a:r>
            <a:r>
              <a:rPr lang="es-PE" sz="1600" dirty="0" smtClean="0">
                <a:latin typeface="+mn-lt"/>
                <a:cs typeface="Tahoma" pitchFamily="34" charset="0"/>
              </a:rPr>
              <a:t>, </a:t>
            </a:r>
            <a:r>
              <a:rPr lang="es-PE" sz="1600" dirty="0" err="1" smtClean="0">
                <a:latin typeface="+mn-lt"/>
                <a:cs typeface="Tahoma" pitchFamily="34" charset="0"/>
              </a:rPr>
              <a:t>Operate</a:t>
            </a:r>
            <a:r>
              <a:rPr lang="es-PE" sz="1600" dirty="0" smtClean="0">
                <a:latin typeface="+mn-lt"/>
                <a:cs typeface="Tahoma" pitchFamily="34" charset="0"/>
              </a:rPr>
              <a:t> and Transfer)</a:t>
            </a:r>
            <a:endParaRPr lang="es-ES" sz="1600" dirty="0"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89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544" y="1556792"/>
            <a:ext cx="8208912" cy="45365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1938" indent="-261938" algn="just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s-ES" sz="1800" dirty="0" smtClean="0"/>
              <a:t>El Eje Perú-Brasil-Bolivia es también un Eje transversal que abarca siete departamentos de la </a:t>
            </a:r>
            <a:r>
              <a:rPr lang="es-ES" sz="1800" dirty="0" err="1" smtClean="0"/>
              <a:t>macroregión</a:t>
            </a:r>
            <a:r>
              <a:rPr lang="es-ES" sz="1800" dirty="0" smtClean="0"/>
              <a:t> sur Perú (Tacna, Moquegua, Arequipa, </a:t>
            </a:r>
            <a:r>
              <a:rPr lang="es-ES" sz="1800" dirty="0" smtClean="0"/>
              <a:t>Apurímac, </a:t>
            </a:r>
            <a:r>
              <a:rPr lang="es-ES" sz="1800" dirty="0" smtClean="0"/>
              <a:t>Cusco, Puno y Madre de Dios), dos departamentos amazónicos de Bolivia (Pando y Beni) y cuatro estados </a:t>
            </a:r>
            <a:r>
              <a:rPr lang="es-ES" sz="1800" dirty="0" err="1" smtClean="0"/>
              <a:t>nor</a:t>
            </a:r>
            <a:r>
              <a:rPr lang="es-ES" sz="1800" dirty="0" smtClean="0"/>
              <a:t>-oeste de Brasil (Acre, Rondônia, Amazonas y Mato Grosso). </a:t>
            </a:r>
          </a:p>
          <a:p>
            <a:pPr marL="261938" indent="-261938" algn="just">
              <a:spcBef>
                <a:spcPct val="0"/>
              </a:spcBef>
              <a:buClr>
                <a:srgbClr val="FF0000"/>
              </a:buClr>
            </a:pPr>
            <a:endParaRPr lang="es-ES" sz="1800" dirty="0" smtClean="0"/>
          </a:p>
          <a:p>
            <a:pPr marL="261938" indent="-261938" algn="just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s-ES" sz="1800" dirty="0" smtClean="0"/>
              <a:t>En esta zona se encuentran ubicados los Terminales Portuarios de </a:t>
            </a:r>
            <a:r>
              <a:rPr lang="es-ES" sz="1800" dirty="0" err="1" smtClean="0"/>
              <a:t>Matarani</a:t>
            </a:r>
            <a:r>
              <a:rPr lang="es-ES" sz="1800" dirty="0" smtClean="0"/>
              <a:t>, </a:t>
            </a:r>
            <a:r>
              <a:rPr lang="es-ES" sz="1800" dirty="0" err="1" smtClean="0"/>
              <a:t>Ilo</a:t>
            </a:r>
            <a:r>
              <a:rPr lang="es-ES" sz="1800" dirty="0" smtClean="0"/>
              <a:t> y San Juan de </a:t>
            </a:r>
            <a:r>
              <a:rPr lang="es-ES" sz="1800" dirty="0" err="1" smtClean="0"/>
              <a:t>Marcona</a:t>
            </a:r>
            <a:r>
              <a:rPr lang="es-ES" sz="1800" dirty="0" smtClean="0"/>
              <a:t>.</a:t>
            </a:r>
          </a:p>
          <a:p>
            <a:pPr marL="261938" indent="-261938" algn="just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q"/>
            </a:pPr>
            <a:endParaRPr lang="es-ES" sz="1800" dirty="0" smtClean="0">
              <a:solidFill>
                <a:srgbClr val="000000"/>
              </a:solidFill>
            </a:endParaRPr>
          </a:p>
          <a:p>
            <a:pPr marL="261938" indent="-261938" algn="just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s-ES" sz="1800" dirty="0" smtClean="0"/>
              <a:t>En relación a este Eje se ha </a:t>
            </a:r>
            <a:r>
              <a:rPr lang="es-ES" sz="1800" dirty="0"/>
              <a:t>entregado </a:t>
            </a:r>
            <a:r>
              <a:rPr lang="es-ES" sz="1800" dirty="0" smtClean="0"/>
              <a:t>en </a:t>
            </a:r>
            <a:r>
              <a:rPr lang="es-ES" sz="1800" dirty="0" err="1" smtClean="0"/>
              <a:t>concesi</a:t>
            </a:r>
            <a:r>
              <a:rPr lang="es-PE" sz="1800" dirty="0" smtClean="0"/>
              <a:t>ó</a:t>
            </a:r>
            <a:r>
              <a:rPr lang="es-ES" sz="1800" dirty="0" smtClean="0"/>
              <a:t>n el </a:t>
            </a:r>
            <a:r>
              <a:rPr lang="es-ES" sz="1800" dirty="0"/>
              <a:t>Terminal Portuario de </a:t>
            </a:r>
            <a:r>
              <a:rPr lang="es-ES" sz="1800" dirty="0" err="1"/>
              <a:t>Matarani</a:t>
            </a:r>
            <a:r>
              <a:rPr lang="es-ES" sz="1800" dirty="0"/>
              <a:t>.</a:t>
            </a:r>
          </a:p>
          <a:p>
            <a:pPr algn="just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q"/>
            </a:pPr>
            <a:endParaRPr lang="es-PE" sz="1800" dirty="0"/>
          </a:p>
          <a:p>
            <a:pPr algn="just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q"/>
            </a:pPr>
            <a:endParaRPr lang="es-ES" sz="1800" dirty="0" smtClean="0"/>
          </a:p>
          <a:p>
            <a:pPr algn="just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q"/>
            </a:pPr>
            <a:endParaRPr lang="es-ES" sz="1800" dirty="0" smtClean="0"/>
          </a:p>
          <a:p>
            <a:pPr algn="just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q"/>
            </a:pPr>
            <a:endParaRPr lang="es-ES" sz="1800" dirty="0" smtClean="0"/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endParaRPr lang="es-PE" sz="1800" dirty="0" smtClean="0"/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endParaRPr lang="es-PE" sz="1800" dirty="0" smtClean="0"/>
          </a:p>
          <a:p>
            <a:pPr marL="0" indent="0" algn="just">
              <a:lnSpc>
                <a:spcPct val="80000"/>
              </a:lnSpc>
              <a:buNone/>
            </a:pPr>
            <a:endParaRPr lang="es-PE" sz="1800" dirty="0"/>
          </a:p>
        </p:txBody>
      </p:sp>
      <p:sp>
        <p:nvSpPr>
          <p:cNvPr id="3" name="2 Rectángulo"/>
          <p:cNvSpPr/>
          <p:nvPr/>
        </p:nvSpPr>
        <p:spPr>
          <a:xfrm>
            <a:off x="169009" y="414894"/>
            <a:ext cx="4171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/>
            <a:r>
              <a:rPr lang="es-ES" b="1" dirty="0">
                <a:latin typeface="Verdana" pitchFamily="34" charset="0"/>
                <a:cs typeface="Times New Roman" pitchFamily="18" charset="0"/>
              </a:rPr>
              <a:t>EJE </a:t>
            </a:r>
            <a:r>
              <a:rPr lang="es-ES" b="1" dirty="0" smtClean="0">
                <a:latin typeface="Verdana" pitchFamily="34" charset="0"/>
                <a:cs typeface="Times New Roman" pitchFamily="18" charset="0"/>
              </a:rPr>
              <a:t>PERU BRASIL (IIRSA SUR)</a:t>
            </a:r>
            <a:endParaRPr lang="es-ES" b="1" dirty="0"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 cstate="print"/>
          <a:srcRect l="15060"/>
          <a:stretch>
            <a:fillRect/>
          </a:stretch>
        </p:blipFill>
        <p:spPr bwMode="auto">
          <a:xfrm>
            <a:off x="339453" y="1586632"/>
            <a:ext cx="40290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3" name="Rectangle 6"/>
          <p:cNvSpPr>
            <a:spLocks noChangeArrowheads="1"/>
          </p:cNvSpPr>
          <p:nvPr/>
        </p:nvSpPr>
        <p:spPr bwMode="auto">
          <a:xfrm>
            <a:off x="1" y="536576"/>
            <a:ext cx="4572000" cy="588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es-ES" sz="20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TERMINAL PORTUARIO DE MATARANI</a:t>
            </a:r>
          </a:p>
        </p:txBody>
      </p:sp>
      <p:sp>
        <p:nvSpPr>
          <p:cNvPr id="179204" name="Rectangle 8"/>
          <p:cNvSpPr>
            <a:spLocks noChangeArrowheads="1"/>
          </p:cNvSpPr>
          <p:nvPr/>
        </p:nvSpPr>
        <p:spPr bwMode="auto">
          <a:xfrm>
            <a:off x="4357688" y="1196752"/>
            <a:ext cx="4338637" cy="461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algn="just" defTabSz="361950" fontAlgn="b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361950" algn="l"/>
              </a:tabLst>
            </a:pPr>
            <a:r>
              <a:rPr lang="es-ES" sz="1500" b="1" dirty="0" smtClean="0">
                <a:solidFill>
                  <a:srgbClr val="CC3300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Ubicación</a:t>
            </a:r>
            <a:r>
              <a:rPr lang="es-ES" sz="1500" b="1" dirty="0">
                <a:solidFill>
                  <a:srgbClr val="CC3300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: </a:t>
            </a:r>
            <a:r>
              <a:rPr lang="es-ES" sz="1500" dirty="0">
                <a:latin typeface="+mn-lt"/>
                <a:ea typeface="ＭＳ Ｐゴシック" pitchFamily="34" charset="-128"/>
                <a:cs typeface="Tahoma" pitchFamily="34" charset="0"/>
              </a:rPr>
              <a:t>Departamento de Arequipa. </a:t>
            </a:r>
          </a:p>
          <a:p>
            <a:pPr marL="361950" indent="-361950" algn="just" defTabSz="361950" fontAlgn="b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361950" algn="l"/>
              </a:tabLst>
            </a:pPr>
            <a:r>
              <a:rPr lang="es-ES" sz="1500" b="1" dirty="0">
                <a:solidFill>
                  <a:srgbClr val="CC3300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Descripción:</a:t>
            </a:r>
            <a:r>
              <a:rPr lang="es-ES" sz="1500" b="1" dirty="0">
                <a:solidFill>
                  <a:schemeClr val="accent2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s-ES" sz="1500" dirty="0">
                <a:latin typeface="+mn-lt"/>
                <a:ea typeface="ＭＳ Ｐゴシック" pitchFamily="34" charset="-128"/>
                <a:cs typeface="Tahoma" pitchFamily="34" charset="0"/>
              </a:rPr>
              <a:t>Consiste en </a:t>
            </a:r>
            <a:r>
              <a:rPr lang="es-PE" sz="1500" dirty="0">
                <a:latin typeface="+mn-lt"/>
                <a:ea typeface="ＭＳ Ｐゴシック" pitchFamily="34" charset="-128"/>
                <a:cs typeface="Tahoma" pitchFamily="34" charset="0"/>
              </a:rPr>
              <a:t>diseño y construcción de mejoras, de la reparación, conservación, mantenimiento y operación del Terminal Portuario y de prestación de Servicios Portuarios con criterios de calidad durante la vigencia de la Concesión.</a:t>
            </a:r>
          </a:p>
          <a:p>
            <a:pPr marL="361950" indent="-361950" algn="just" defTabSz="361950" fontAlgn="b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361950" algn="l"/>
              </a:tabLst>
            </a:pPr>
            <a:r>
              <a:rPr lang="es-PE" sz="1500" b="1" dirty="0">
                <a:solidFill>
                  <a:srgbClr val="CC3300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Vigencia de la </a:t>
            </a:r>
            <a:r>
              <a:rPr lang="es-PE" sz="1500" b="1" dirty="0" smtClean="0">
                <a:solidFill>
                  <a:srgbClr val="CC3300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Concesión</a:t>
            </a:r>
            <a:r>
              <a:rPr lang="es-PE" sz="1500" dirty="0" smtClean="0">
                <a:latin typeface="+mn-lt"/>
                <a:ea typeface="ＭＳ Ｐゴシック" pitchFamily="34" charset="-128"/>
                <a:cs typeface="Tahoma" pitchFamily="34" charset="0"/>
              </a:rPr>
              <a:t>: 30 </a:t>
            </a:r>
            <a:r>
              <a:rPr lang="es-PE" sz="1500" dirty="0">
                <a:latin typeface="+mn-lt"/>
                <a:ea typeface="ＭＳ Ｐゴシック" pitchFamily="34" charset="-128"/>
                <a:cs typeface="Tahoma" pitchFamily="34" charset="0"/>
              </a:rPr>
              <a:t>años</a:t>
            </a:r>
          </a:p>
          <a:p>
            <a:pPr marL="361950" indent="-361950" algn="just" defTabSz="361950" fontAlgn="b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361950" algn="l"/>
              </a:tabLst>
            </a:pPr>
            <a:r>
              <a:rPr lang="es-PE" sz="1500" b="1" dirty="0">
                <a:solidFill>
                  <a:srgbClr val="CC3300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Concesionado a</a:t>
            </a:r>
            <a:r>
              <a:rPr lang="es-PE" sz="1500" dirty="0">
                <a:latin typeface="+mn-lt"/>
                <a:ea typeface="ＭＳ Ｐゴシック" pitchFamily="34" charset="-128"/>
                <a:cs typeface="Tahoma" pitchFamily="34" charset="0"/>
              </a:rPr>
              <a:t>:  Terminal Internacional del Sur S.A.</a:t>
            </a:r>
          </a:p>
          <a:p>
            <a:pPr marL="361950" indent="-361950" algn="just" defTabSz="361950" fontAlgn="b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361950" algn="l"/>
              </a:tabLst>
            </a:pPr>
            <a:r>
              <a:rPr lang="es-ES" sz="1500" b="1" dirty="0">
                <a:solidFill>
                  <a:srgbClr val="CC3300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Inversión </a:t>
            </a:r>
            <a:r>
              <a:rPr lang="es-ES" sz="1500" b="1" dirty="0" smtClean="0">
                <a:solidFill>
                  <a:srgbClr val="CC3300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estimada:</a:t>
            </a:r>
            <a:r>
              <a:rPr lang="es-ES" sz="1500" dirty="0">
                <a:latin typeface="+mn-lt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s-ES" sz="1500" dirty="0" smtClean="0">
                <a:latin typeface="+mn-lt"/>
                <a:ea typeface="ＭＳ Ｐゴシック" pitchFamily="34" charset="-128"/>
                <a:cs typeface="Tahoma" pitchFamily="34" charset="0"/>
              </a:rPr>
              <a:t>US</a:t>
            </a:r>
            <a:r>
              <a:rPr lang="es-ES" sz="1500" dirty="0">
                <a:latin typeface="+mn-lt"/>
                <a:ea typeface="ＭＳ Ｐゴシック" pitchFamily="34" charset="-128"/>
                <a:cs typeface="Tahoma" pitchFamily="34" charset="0"/>
              </a:rPr>
              <a:t>$ </a:t>
            </a:r>
            <a:r>
              <a:rPr lang="es-ES" sz="1500" dirty="0" smtClean="0">
                <a:latin typeface="+mn-lt"/>
                <a:ea typeface="ＭＳ Ｐゴシック" pitchFamily="34" charset="-128"/>
                <a:cs typeface="Tahoma" pitchFamily="34" charset="0"/>
              </a:rPr>
              <a:t>9.7 millones de </a:t>
            </a:r>
            <a:r>
              <a:rPr lang="es-ES" sz="1500" dirty="0">
                <a:latin typeface="+mn-lt"/>
                <a:ea typeface="ＭＳ Ｐゴシック" pitchFamily="34" charset="-128"/>
                <a:cs typeface="Tahoma" pitchFamily="34" charset="0"/>
              </a:rPr>
              <a:t>pago inicial </a:t>
            </a:r>
          </a:p>
          <a:p>
            <a:pPr marL="361950" indent="-361950" algn="just" defTabSz="361950" fontAlgn="b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361950" algn="l"/>
              </a:tabLst>
            </a:pPr>
            <a:r>
              <a:rPr lang="es-ES" sz="1500" b="1" dirty="0" smtClean="0">
                <a:solidFill>
                  <a:srgbClr val="CC3300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Fecha </a:t>
            </a:r>
            <a:r>
              <a:rPr lang="es-ES" sz="1500" b="1" dirty="0">
                <a:solidFill>
                  <a:srgbClr val="CC3300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de adjudicación: </a:t>
            </a:r>
            <a:r>
              <a:rPr lang="es-ES" sz="1500" dirty="0">
                <a:latin typeface="+mn-lt"/>
                <a:ea typeface="ＭＳ Ｐゴシック" pitchFamily="34" charset="-128"/>
                <a:cs typeface="Tahoma" pitchFamily="34" charset="0"/>
              </a:rPr>
              <a:t>Mayo de 1999</a:t>
            </a:r>
            <a:r>
              <a:rPr lang="es-ES" sz="1500" dirty="0" smtClean="0">
                <a:latin typeface="+mn-lt"/>
                <a:ea typeface="ＭＳ Ｐゴシック" pitchFamily="34" charset="-128"/>
                <a:cs typeface="Tahoma" pitchFamily="34" charset="0"/>
              </a:rPr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9512" y="230228"/>
            <a:ext cx="4392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s-ES" sz="2000" b="1" dirty="0">
                <a:latin typeface="+mj-lt"/>
                <a:cs typeface="Times New Roman" pitchFamily="18" charset="0"/>
              </a:rPr>
              <a:t>EJE </a:t>
            </a:r>
            <a:r>
              <a:rPr lang="es-ES" sz="2000" b="1" dirty="0" smtClean="0">
                <a:latin typeface="+mj-lt"/>
                <a:cs typeface="Times New Roman" pitchFamily="18" charset="0"/>
              </a:rPr>
              <a:t>PERU BRASIL (IIRSA SUR)</a:t>
            </a:r>
          </a:p>
          <a:p>
            <a:pPr algn="just" eaLnBrk="0" hangingPunct="0"/>
            <a:r>
              <a:rPr lang="es-ES" sz="2000" b="1" dirty="0" smtClean="0">
                <a:latin typeface="+mj-lt"/>
                <a:cs typeface="Times New Roman" pitchFamily="18" charset="0"/>
              </a:rPr>
              <a:t>TERMINAL PORTUARIO DE MATARANI</a:t>
            </a:r>
            <a:endParaRPr lang="es-ES" sz="20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6"/>
          <p:cNvSpPr>
            <a:spLocks noChangeArrowheads="1"/>
          </p:cNvSpPr>
          <p:nvPr/>
        </p:nvSpPr>
        <p:spPr bwMode="auto">
          <a:xfrm>
            <a:off x="1" y="536576"/>
            <a:ext cx="4572000" cy="588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es-ES" sz="20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TERMINAL PORTUARIO DE MATARANI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755576" y="314096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FF0000"/>
                </a:solidFill>
                <a:latin typeface="+mj-lt"/>
              </a:rPr>
              <a:t>NUEVAS OPORTUNIDADES DE INVERSIÓN  </a:t>
            </a:r>
          </a:p>
          <a:p>
            <a:pPr algn="ctr"/>
            <a:endParaRPr lang="es-PE" sz="24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s-PE" sz="2400" b="1" dirty="0" smtClean="0">
                <a:solidFill>
                  <a:srgbClr val="FF0000"/>
                </a:solidFill>
                <a:latin typeface="+mj-lt"/>
              </a:rPr>
              <a:t>PROYECTOS A CONCESIONARSE</a:t>
            </a:r>
            <a:endParaRPr lang="es-PE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11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8"/>
          <p:cNvSpPr>
            <a:spLocks noChangeArrowheads="1"/>
          </p:cNvSpPr>
          <p:nvPr/>
        </p:nvSpPr>
        <p:spPr bwMode="auto">
          <a:xfrm>
            <a:off x="161924" y="0"/>
            <a:ext cx="484720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457200" indent="-457200" algn="ctr"/>
            <a:r>
              <a:rPr lang="es-ES" sz="2000" b="1" dirty="0">
                <a:latin typeface="Calibri" pitchFamily="34" charset="0"/>
                <a:cs typeface="Tahoma" pitchFamily="34" charset="0"/>
              </a:rPr>
              <a:t>TERMINAL PORTUARIO </a:t>
            </a:r>
            <a:r>
              <a:rPr lang="es-ES" sz="2000" b="1" dirty="0" smtClean="0">
                <a:latin typeface="Calibri" pitchFamily="34" charset="0"/>
                <a:cs typeface="Tahoma" pitchFamily="34" charset="0"/>
              </a:rPr>
              <a:t>GENERAL SAN </a:t>
            </a:r>
            <a:r>
              <a:rPr lang="es-ES" sz="2000" b="1" dirty="0">
                <a:latin typeface="Calibri" pitchFamily="34" charset="0"/>
                <a:cs typeface="Tahoma" pitchFamily="34" charset="0"/>
              </a:rPr>
              <a:t>MARTÍN</a:t>
            </a:r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4284663" y="1268760"/>
            <a:ext cx="4643438" cy="452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algn="just" defTabSz="361950" fontAlgn="b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273050" algn="l"/>
                <a:tab pos="1166813" algn="l"/>
              </a:tabLst>
              <a:defRPr/>
            </a:pPr>
            <a:r>
              <a:rPr lang="es-ES" b="1" dirty="0">
                <a:solidFill>
                  <a:srgbClr val="CC3300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Ubicación: </a:t>
            </a:r>
            <a:r>
              <a:rPr lang="es-ES" dirty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Región Ica </a:t>
            </a:r>
            <a:r>
              <a:rPr lang="es-ES" dirty="0" smtClean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- Provincia </a:t>
            </a:r>
            <a:r>
              <a:rPr lang="es-ES" dirty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de Pisco. </a:t>
            </a:r>
          </a:p>
          <a:p>
            <a:pPr marL="361950" indent="-361950" algn="just" defTabSz="361950" fontAlgn="b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273050" algn="l"/>
                <a:tab pos="1166813" algn="l"/>
              </a:tabLst>
              <a:defRPr/>
            </a:pPr>
            <a:r>
              <a:rPr lang="es-ES" b="1" dirty="0" smtClean="0">
                <a:solidFill>
                  <a:srgbClr val="CC3300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Descripción</a:t>
            </a:r>
            <a:r>
              <a:rPr lang="es-ES" b="1" dirty="0">
                <a:solidFill>
                  <a:srgbClr val="CC3300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: </a:t>
            </a:r>
            <a:r>
              <a:rPr lang="es-ES" dirty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El proyecto consiste en el </a:t>
            </a:r>
            <a:r>
              <a:rPr lang="es-ES" dirty="0" smtClean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diseño</a:t>
            </a:r>
            <a:r>
              <a:rPr lang="es-ES" dirty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s-ES" dirty="0" smtClean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construcción</a:t>
            </a:r>
            <a:r>
              <a:rPr lang="es-ES" dirty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s-ES" dirty="0" smtClean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financiamiento</a:t>
            </a:r>
            <a:r>
              <a:rPr lang="es-ES" dirty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s-ES" dirty="0" smtClean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conservación </a:t>
            </a:r>
            <a:r>
              <a:rPr lang="es-ES" dirty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y </a:t>
            </a:r>
            <a:r>
              <a:rPr lang="es-ES" dirty="0" smtClean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explotación </a:t>
            </a:r>
            <a:r>
              <a:rPr lang="es-ES" dirty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del Terminal Portuario General San Martín. </a:t>
            </a:r>
          </a:p>
          <a:p>
            <a:pPr marL="819150" lvl="1" indent="-361950" algn="just" defTabSz="361950" fontAlgn="b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273050" algn="l"/>
                <a:tab pos="1166813" algn="l"/>
              </a:tabLst>
              <a:defRPr/>
            </a:pPr>
            <a:r>
              <a:rPr lang="es-ES" b="1" dirty="0">
                <a:solidFill>
                  <a:srgbClr val="CC3300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Inversión estimada:</a:t>
            </a:r>
            <a:r>
              <a:rPr lang="es-ES" dirty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 US$ </a:t>
            </a:r>
            <a:r>
              <a:rPr lang="es-ES" dirty="0" smtClean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119.7millones (incluido IGV</a:t>
            </a:r>
            <a:r>
              <a:rPr lang="es-ES" dirty="0" smtClean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)</a:t>
            </a:r>
            <a:endParaRPr lang="es-MX" dirty="0">
              <a:latin typeface="Calibri" pitchFamily="34" charset="0"/>
              <a:ea typeface="ＭＳ Ｐゴシック" pitchFamily="34" charset="-128"/>
              <a:cs typeface="Tahoma" pitchFamily="34" charset="0"/>
            </a:endParaRPr>
          </a:p>
          <a:p>
            <a:pPr marL="819150" lvl="1" indent="-361950" algn="just" defTabSz="361950" fontAlgn="b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273050" algn="l"/>
                <a:tab pos="1166813" algn="l"/>
              </a:tabLst>
              <a:defRPr/>
            </a:pPr>
            <a:r>
              <a:rPr lang="es-PE" b="1" dirty="0">
                <a:solidFill>
                  <a:srgbClr val="CC3300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P</a:t>
            </a:r>
            <a:r>
              <a:rPr lang="es-ES" b="1" dirty="0">
                <a:solidFill>
                  <a:srgbClr val="CC3300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lazo de la concesión: </a:t>
            </a:r>
            <a:r>
              <a:rPr lang="es-ES" dirty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30 años.</a:t>
            </a:r>
          </a:p>
          <a:p>
            <a:pPr marL="819150" lvl="1" indent="-361950" algn="just" defTabSz="361950" fontAlgn="b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273050" algn="l"/>
                <a:tab pos="1166813" algn="l"/>
              </a:tabLst>
              <a:defRPr/>
            </a:pPr>
            <a:r>
              <a:rPr lang="es-ES" b="1" dirty="0">
                <a:solidFill>
                  <a:srgbClr val="CC3300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Modalidad: </a:t>
            </a:r>
            <a:r>
              <a:rPr lang="es-ES" dirty="0" err="1" smtClean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Autosostenible</a:t>
            </a:r>
            <a:r>
              <a:rPr lang="es-ES" dirty="0" smtClean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 </a:t>
            </a:r>
            <a:endParaRPr lang="es-ES" dirty="0">
              <a:latin typeface="Calibri" pitchFamily="34" charset="0"/>
              <a:ea typeface="ＭＳ Ｐゴシック" pitchFamily="34" charset="-128"/>
              <a:cs typeface="Tahoma" pitchFamily="34" charset="0"/>
            </a:endParaRPr>
          </a:p>
          <a:p>
            <a:pPr marL="361950" indent="-361950" algn="just" defTabSz="361950" fontAlgn="b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273050" algn="l"/>
                <a:tab pos="1166813" algn="l"/>
              </a:tabLst>
              <a:defRPr/>
            </a:pPr>
            <a:r>
              <a:rPr lang="es-ES" b="1" dirty="0" smtClean="0">
                <a:solidFill>
                  <a:srgbClr val="CC3300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Estado </a:t>
            </a:r>
            <a:r>
              <a:rPr lang="es-ES" b="1" dirty="0">
                <a:solidFill>
                  <a:srgbClr val="CC3300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actual del proceso: </a:t>
            </a:r>
            <a:r>
              <a:rPr lang="es-ES" dirty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Plan de Promoción y Bases Reformuladas aprobadas. Elaboración de tercer proyecto de contrato.</a:t>
            </a:r>
          </a:p>
          <a:p>
            <a:pPr marL="361950" indent="-361950" algn="just" defTabSz="361950" fontAlgn="b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273050" algn="l"/>
                <a:tab pos="1166813" algn="l"/>
              </a:tabLst>
              <a:defRPr/>
            </a:pPr>
            <a:r>
              <a:rPr lang="es-ES" b="1" dirty="0" smtClean="0">
                <a:solidFill>
                  <a:srgbClr val="CC3300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Fecha </a:t>
            </a:r>
            <a:r>
              <a:rPr lang="es-ES" b="1" dirty="0">
                <a:solidFill>
                  <a:srgbClr val="CC3300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de adjudicación: </a:t>
            </a:r>
            <a:r>
              <a:rPr lang="es-ES" dirty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I TRIM 2013.</a:t>
            </a:r>
          </a:p>
          <a:p>
            <a:pPr marL="361950" lvl="1" indent="-361950" algn="just" defTabSz="361950" fontAlgn="b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273050" algn="l"/>
                <a:tab pos="1166813" algn="l"/>
              </a:tabLst>
              <a:defRPr/>
            </a:pPr>
            <a:r>
              <a:rPr lang="es-ES" b="1" dirty="0" smtClean="0">
                <a:solidFill>
                  <a:srgbClr val="CC3300"/>
                </a:solidFill>
                <a:latin typeface="Calibri" pitchFamily="34" charset="0"/>
              </a:rPr>
              <a:t>Área </a:t>
            </a:r>
            <a:r>
              <a:rPr lang="es-ES" b="1" dirty="0">
                <a:solidFill>
                  <a:srgbClr val="CC3300"/>
                </a:solidFill>
                <a:latin typeface="Calibri" pitchFamily="34" charset="0"/>
              </a:rPr>
              <a:t>de influencia directa</a:t>
            </a:r>
            <a:r>
              <a:rPr lang="es-ES" b="1" dirty="0">
                <a:latin typeface="Calibri" pitchFamily="34" charset="0"/>
              </a:rPr>
              <a:t>: </a:t>
            </a:r>
            <a:r>
              <a:rPr lang="es-ES" dirty="0">
                <a:latin typeface="Calibri" pitchFamily="34" charset="0"/>
              </a:rPr>
              <a:t>Regiones de Ica, Ayacucho y Huancavelica, </a:t>
            </a:r>
            <a:r>
              <a:rPr lang="es-ES" dirty="0">
                <a:latin typeface="Calibri" pitchFamily="34" charset="0"/>
                <a:cs typeface="Tahoma" pitchFamily="34" charset="0"/>
              </a:rPr>
              <a:t>con una extensión total de 87 </a:t>
            </a:r>
            <a:r>
              <a:rPr lang="es-ES" dirty="0" smtClean="0">
                <a:latin typeface="Calibri" pitchFamily="34" charset="0"/>
                <a:cs typeface="Tahoma" pitchFamily="34" charset="0"/>
              </a:rPr>
              <a:t>mil </a:t>
            </a:r>
            <a:r>
              <a:rPr lang="es-ES" dirty="0">
                <a:latin typeface="Calibri" pitchFamily="34" charset="0"/>
                <a:cs typeface="Tahoma" pitchFamily="34" charset="0"/>
              </a:rPr>
              <a:t>Km2, y alberga  1,770,508 habitantes.</a:t>
            </a:r>
          </a:p>
          <a:p>
            <a:pPr marL="361950" indent="-361950" algn="just" defTabSz="361950" fontAlgn="b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273050" algn="l"/>
                <a:tab pos="1166813" algn="l"/>
              </a:tabLst>
              <a:defRPr/>
            </a:pPr>
            <a:endParaRPr lang="es-ES" sz="1600" dirty="0">
              <a:latin typeface="Calibri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285750" y="1785938"/>
            <a:ext cx="385762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18"/>
          <p:cNvGrpSpPr>
            <a:grpSpLocks/>
          </p:cNvGrpSpPr>
          <p:nvPr/>
        </p:nvGrpSpPr>
        <p:grpSpPr bwMode="auto">
          <a:xfrm>
            <a:off x="161924" y="1629207"/>
            <a:ext cx="4105275" cy="2392362"/>
            <a:chOff x="2789" y="791"/>
            <a:chExt cx="4420" cy="2854"/>
          </a:xfrm>
        </p:grpSpPr>
        <p:pic>
          <p:nvPicPr>
            <p:cNvPr id="6" name="5 Imagen"/>
            <p:cNvPicPr>
              <a:picLocks noChangeAspect="1" noChangeArrowheads="1"/>
            </p:cNvPicPr>
            <p:nvPr/>
          </p:nvPicPr>
          <p:blipFill>
            <a:blip r:embed="rId4" cstate="print"/>
            <a:srcRect l="10406" t="32471" r="31039" b="14352"/>
            <a:stretch>
              <a:fillRect/>
            </a:stretch>
          </p:blipFill>
          <p:spPr bwMode="auto">
            <a:xfrm>
              <a:off x="2904" y="939"/>
              <a:ext cx="2473" cy="2706"/>
            </a:xfrm>
            <a:prstGeom prst="rect">
              <a:avLst/>
            </a:pr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</p:pic>
        <p:sp>
          <p:nvSpPr>
            <p:cNvPr id="7" name="6 Elipse"/>
            <p:cNvSpPr>
              <a:spLocks noChangeArrowheads="1"/>
            </p:cNvSpPr>
            <p:nvPr/>
          </p:nvSpPr>
          <p:spPr bwMode="auto">
            <a:xfrm>
              <a:off x="3466" y="3103"/>
              <a:ext cx="559" cy="394"/>
            </a:xfrm>
            <a:prstGeom prst="ellipse">
              <a:avLst/>
            </a:prstGeom>
            <a:noFill/>
            <a:ln w="57150" algn="ctr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es-PE">
                <a:latin typeface="Arial" charset="0"/>
              </a:endParaRPr>
            </a:p>
          </p:txBody>
        </p:sp>
        <p:sp>
          <p:nvSpPr>
            <p:cNvPr id="8" name="7 Elipse"/>
            <p:cNvSpPr>
              <a:spLocks noChangeArrowheads="1"/>
            </p:cNvSpPr>
            <p:nvPr/>
          </p:nvSpPr>
          <p:spPr bwMode="auto">
            <a:xfrm>
              <a:off x="2904" y="939"/>
              <a:ext cx="562" cy="394"/>
            </a:xfrm>
            <a:prstGeom prst="ellipse">
              <a:avLst/>
            </a:prstGeom>
            <a:noFill/>
            <a:ln w="57150" algn="ctr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es-PE">
                <a:latin typeface="Arial" charset="0"/>
              </a:endParaRPr>
            </a:p>
          </p:txBody>
        </p:sp>
        <p:cxnSp>
          <p:nvCxnSpPr>
            <p:cNvPr id="9" name="9 Conector recto de flecha"/>
            <p:cNvCxnSpPr>
              <a:cxnSpLocks noChangeShapeType="1"/>
              <a:endCxn id="7" idx="0"/>
            </p:cNvCxnSpPr>
            <p:nvPr/>
          </p:nvCxnSpPr>
          <p:spPr bwMode="auto">
            <a:xfrm rot="16200000" flipH="1">
              <a:off x="2633" y="1992"/>
              <a:ext cx="1771" cy="451"/>
            </a:xfrm>
            <a:prstGeom prst="straightConnector1">
              <a:avLst/>
            </a:prstGeom>
            <a:noFill/>
            <a:ln w="9525" algn="ctr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 type="arrow" w="med" len="med"/>
            </a:ln>
          </p:spPr>
        </p:cxnSp>
        <p:pic>
          <p:nvPicPr>
            <p:cNvPr id="10" name="12 Imagen"/>
            <p:cNvPicPr>
              <a:picLocks noChangeAspect="1" noChangeArrowheads="1"/>
            </p:cNvPicPr>
            <p:nvPr/>
          </p:nvPicPr>
          <p:blipFill>
            <a:blip r:embed="rId5" cstate="print"/>
            <a:srcRect l="47972" t="35765" b="15294"/>
            <a:stretch>
              <a:fillRect/>
            </a:stretch>
          </p:blipFill>
          <p:spPr bwMode="auto">
            <a:xfrm>
              <a:off x="2789" y="791"/>
              <a:ext cx="2588" cy="2854"/>
            </a:xfrm>
            <a:prstGeom prst="rect">
              <a:avLst/>
            </a:pr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" name="13 Elipse"/>
            <p:cNvSpPr>
              <a:spLocks noChangeArrowheads="1"/>
            </p:cNvSpPr>
            <p:nvPr/>
          </p:nvSpPr>
          <p:spPr bwMode="auto">
            <a:xfrm>
              <a:off x="3293" y="1884"/>
              <a:ext cx="567" cy="386"/>
            </a:xfrm>
            <a:prstGeom prst="ellipse">
              <a:avLst/>
            </a:prstGeom>
            <a:noFill/>
            <a:ln w="57150" algn="ctr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es-PE">
                <a:latin typeface="Arial" charset="0"/>
              </a:endParaRPr>
            </a:p>
          </p:txBody>
        </p:sp>
        <p:grpSp>
          <p:nvGrpSpPr>
            <p:cNvPr id="11276" name="35 Grupo"/>
            <p:cNvGrpSpPr>
              <a:grpSpLocks/>
            </p:cNvGrpSpPr>
            <p:nvPr/>
          </p:nvGrpSpPr>
          <p:grpSpPr bwMode="auto">
            <a:xfrm>
              <a:off x="3444" y="1043"/>
              <a:ext cx="1175" cy="1878"/>
              <a:chOff x="5466608" y="1655618"/>
              <a:chExt cx="1866405" cy="2982219"/>
            </a:xfrm>
          </p:grpSpPr>
          <p:grpSp>
            <p:nvGrpSpPr>
              <p:cNvPr id="11278" name="30 Grupo"/>
              <p:cNvGrpSpPr>
                <a:grpSpLocks/>
              </p:cNvGrpSpPr>
              <p:nvPr/>
            </p:nvGrpSpPr>
            <p:grpSpPr bwMode="auto">
              <a:xfrm>
                <a:off x="5466608" y="1755648"/>
                <a:ext cx="1146333" cy="2882189"/>
                <a:chOff x="5466608" y="1755648"/>
                <a:chExt cx="1146333" cy="2882189"/>
              </a:xfrm>
            </p:grpSpPr>
            <p:grpSp>
              <p:nvGrpSpPr>
                <p:cNvPr id="11280" name="26 Grupo"/>
                <p:cNvGrpSpPr>
                  <a:grpSpLocks/>
                </p:cNvGrpSpPr>
                <p:nvPr/>
              </p:nvGrpSpPr>
              <p:grpSpPr bwMode="auto">
                <a:xfrm>
                  <a:off x="5625389" y="1755648"/>
                  <a:ext cx="987552" cy="2882189"/>
                  <a:chOff x="5625389" y="1755648"/>
                  <a:chExt cx="987552" cy="2882189"/>
                </a:xfrm>
              </p:grpSpPr>
              <p:sp>
                <p:nvSpPr>
                  <p:cNvPr id="18" name="23 Forma libre"/>
                  <p:cNvSpPr>
                    <a:spLocks noChangeArrowheads="1"/>
                  </p:cNvSpPr>
                  <p:nvPr/>
                </p:nvSpPr>
                <p:spPr bwMode="auto">
                  <a:xfrm>
                    <a:off x="6299502" y="1754669"/>
                    <a:ext cx="317648" cy="2553244"/>
                  </a:xfrm>
                  <a:custGeom>
                    <a:avLst/>
                    <a:gdLst>
                      <a:gd name="T0" fmla="*/ 314554 w 314554"/>
                      <a:gd name="T1" fmla="*/ 0 h 2553005"/>
                      <a:gd name="T2" fmla="*/ 109728 w 314554"/>
                      <a:gd name="T3" fmla="*/ 1060725 h 2553005"/>
                      <a:gd name="T4" fmla="*/ 0 w 314554"/>
                      <a:gd name="T5" fmla="*/ 2553005 h 2553005"/>
                      <a:gd name="T6" fmla="*/ 0 60000 65536"/>
                      <a:gd name="T7" fmla="*/ 0 60000 65536"/>
                      <a:gd name="T8" fmla="*/ 0 60000 65536"/>
                      <a:gd name="T9" fmla="*/ 0 w 314554"/>
                      <a:gd name="T10" fmla="*/ 0 h 2553005"/>
                      <a:gd name="T11" fmla="*/ 314554 w 314554"/>
                      <a:gd name="T12" fmla="*/ 2553005 h 255300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4554" h="2553005">
                        <a:moveTo>
                          <a:pt x="314554" y="0"/>
                        </a:moveTo>
                        <a:cubicBezTo>
                          <a:pt x="238354" y="317601"/>
                          <a:pt x="162154" y="635203"/>
                          <a:pt x="109728" y="1060704"/>
                        </a:cubicBezTo>
                        <a:cubicBezTo>
                          <a:pt x="57302" y="1486205"/>
                          <a:pt x="20726" y="2301850"/>
                          <a:pt x="0" y="2553005"/>
                        </a:cubicBezTo>
                      </a:path>
                    </a:pathLst>
                  </a:custGeom>
                  <a:noFill/>
                  <a:ln w="28575" algn="ctr">
                    <a:solidFill>
                      <a:schemeClr val="accent2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PE">
                      <a:latin typeface="Arial" charset="0"/>
                    </a:endParaRPr>
                  </a:p>
                </p:txBody>
              </p:sp>
              <p:sp>
                <p:nvSpPr>
                  <p:cNvPr id="19" name="25 Forma libre"/>
                  <p:cNvSpPr>
                    <a:spLocks noChangeArrowheads="1"/>
                  </p:cNvSpPr>
                  <p:nvPr/>
                </p:nvSpPr>
                <p:spPr bwMode="auto">
                  <a:xfrm>
                    <a:off x="5626195" y="4169574"/>
                    <a:ext cx="673307" cy="469147"/>
                  </a:xfrm>
                  <a:custGeom>
                    <a:avLst/>
                    <a:gdLst>
                      <a:gd name="T0" fmla="*/ 672998 w 672998"/>
                      <a:gd name="T1" fmla="*/ 124358 h 468173"/>
                      <a:gd name="T2" fmla="*/ 490118 w 672998"/>
                      <a:gd name="T3" fmla="*/ 409651 h 468173"/>
                      <a:gd name="T4" fmla="*/ 424281 w 672998"/>
                      <a:gd name="T5" fmla="*/ 351130 h 468173"/>
                      <a:gd name="T6" fmla="*/ 336499 w 672998"/>
                      <a:gd name="T7" fmla="*/ 409651 h 468173"/>
                      <a:gd name="T8" fmla="*/ 0 w 672998"/>
                      <a:gd name="T9" fmla="*/ 0 h 4681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2998"/>
                      <a:gd name="T16" fmla="*/ 0 h 468173"/>
                      <a:gd name="T17" fmla="*/ 672998 w 672998"/>
                      <a:gd name="T18" fmla="*/ 468173 h 4681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2998" h="468173">
                        <a:moveTo>
                          <a:pt x="672998" y="124358"/>
                        </a:moveTo>
                        <a:cubicBezTo>
                          <a:pt x="602284" y="248107"/>
                          <a:pt x="531571" y="371856"/>
                          <a:pt x="490118" y="409651"/>
                        </a:cubicBezTo>
                        <a:cubicBezTo>
                          <a:pt x="448665" y="447446"/>
                          <a:pt x="449884" y="351130"/>
                          <a:pt x="424281" y="351130"/>
                        </a:cubicBezTo>
                        <a:cubicBezTo>
                          <a:pt x="398678" y="351130"/>
                          <a:pt x="407213" y="468173"/>
                          <a:pt x="336499" y="409651"/>
                        </a:cubicBezTo>
                        <a:cubicBezTo>
                          <a:pt x="265786" y="351129"/>
                          <a:pt x="59741" y="68275"/>
                          <a:pt x="0" y="0"/>
                        </a:cubicBezTo>
                      </a:path>
                    </a:pathLst>
                  </a:custGeom>
                  <a:noFill/>
                  <a:ln w="28575" algn="ctr">
                    <a:solidFill>
                      <a:schemeClr val="accent2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PE">
                      <a:latin typeface="Arial" charset="0"/>
                    </a:endParaRPr>
                  </a:p>
                </p:txBody>
              </p:sp>
            </p:grpSp>
            <p:sp>
              <p:nvSpPr>
                <p:cNvPr id="17" name="29 Forma libre"/>
                <p:cNvSpPr>
                  <a:spLocks noChangeArrowheads="1"/>
                </p:cNvSpPr>
                <p:nvPr/>
              </p:nvSpPr>
              <p:spPr bwMode="auto">
                <a:xfrm>
                  <a:off x="5466011" y="3468861"/>
                  <a:ext cx="293215" cy="766875"/>
                </a:xfrm>
                <a:custGeom>
                  <a:avLst/>
                  <a:gdLst>
                    <a:gd name="T0" fmla="*/ 162296 w 292924"/>
                    <a:gd name="T1" fmla="*/ 706582 h 766948"/>
                    <a:gd name="T2" fmla="*/ 102919 w 292924"/>
                    <a:gd name="T3" fmla="*/ 754083 h 766948"/>
                    <a:gd name="T4" fmla="*/ 7917 w 292924"/>
                    <a:gd name="T5" fmla="*/ 629392 h 766948"/>
                    <a:gd name="T6" fmla="*/ 150421 w 292924"/>
                    <a:gd name="T7" fmla="*/ 195943 h 766948"/>
                    <a:gd name="T8" fmla="*/ 292924 w 292924"/>
                    <a:gd name="T9" fmla="*/ 0 h 7669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2924"/>
                    <a:gd name="T16" fmla="*/ 0 h 766948"/>
                    <a:gd name="T17" fmla="*/ 292924 w 292924"/>
                    <a:gd name="T18" fmla="*/ 766948 h 7669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2924" h="766948">
                      <a:moveTo>
                        <a:pt x="162296" y="706582"/>
                      </a:moveTo>
                      <a:cubicBezTo>
                        <a:pt x="145472" y="736765"/>
                        <a:pt x="128649" y="766948"/>
                        <a:pt x="102919" y="754083"/>
                      </a:cubicBezTo>
                      <a:cubicBezTo>
                        <a:pt x="77189" y="741218"/>
                        <a:pt x="0" y="722415"/>
                        <a:pt x="7917" y="629392"/>
                      </a:cubicBezTo>
                      <a:cubicBezTo>
                        <a:pt x="15834" y="536369"/>
                        <a:pt x="102920" y="300842"/>
                        <a:pt x="150421" y="195943"/>
                      </a:cubicBezTo>
                      <a:cubicBezTo>
                        <a:pt x="197922" y="91044"/>
                        <a:pt x="245423" y="45522"/>
                        <a:pt x="292924" y="0"/>
                      </a:cubicBezTo>
                    </a:path>
                  </a:pathLst>
                </a:custGeom>
                <a:noFill/>
                <a:ln w="28575" algn="ctr">
                  <a:solidFill>
                    <a:schemeClr val="accent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PE">
                    <a:latin typeface="Arial" charset="0"/>
                  </a:endParaRPr>
                </a:p>
              </p:txBody>
            </p:sp>
          </p:grpSp>
          <p:sp>
            <p:nvSpPr>
              <p:cNvPr id="15" name="34 Forma libre"/>
              <p:cNvSpPr>
                <a:spLocks noChangeArrowheads="1"/>
              </p:cNvSpPr>
              <p:nvPr/>
            </p:nvSpPr>
            <p:spPr bwMode="auto">
              <a:xfrm>
                <a:off x="6609006" y="1655425"/>
                <a:ext cx="724891" cy="168412"/>
              </a:xfrm>
              <a:custGeom>
                <a:avLst/>
                <a:gdLst>
                  <a:gd name="T0" fmla="*/ 0 w 724395"/>
                  <a:gd name="T1" fmla="*/ 131618 h 168234"/>
                  <a:gd name="T2" fmla="*/ 237507 w 724395"/>
                  <a:gd name="T3" fmla="*/ 149431 h 168234"/>
                  <a:gd name="T4" fmla="*/ 285008 w 724395"/>
                  <a:gd name="T5" fmla="*/ 18803 h 168234"/>
                  <a:gd name="T6" fmla="*/ 724395 w 724395"/>
                  <a:gd name="T7" fmla="*/ 36616 h 1682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4395"/>
                  <a:gd name="T13" fmla="*/ 0 h 168234"/>
                  <a:gd name="T14" fmla="*/ 724395 w 724395"/>
                  <a:gd name="T15" fmla="*/ 168234 h 1682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4395" h="168234">
                    <a:moveTo>
                      <a:pt x="0" y="131618"/>
                    </a:moveTo>
                    <a:cubicBezTo>
                      <a:pt x="95003" y="149926"/>
                      <a:pt x="190006" y="168234"/>
                      <a:pt x="237507" y="149431"/>
                    </a:cubicBezTo>
                    <a:cubicBezTo>
                      <a:pt x="285008" y="130629"/>
                      <a:pt x="203860" y="37606"/>
                      <a:pt x="285008" y="18803"/>
                    </a:cubicBezTo>
                    <a:cubicBezTo>
                      <a:pt x="366156" y="0"/>
                      <a:pt x="545275" y="18308"/>
                      <a:pt x="724395" y="36616"/>
                    </a:cubicBezTo>
                  </a:path>
                </a:pathLst>
              </a:custGeom>
              <a:noFill/>
              <a:ln w="38100" algn="ctr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>
                  <a:latin typeface="Arial" charset="0"/>
                </a:endParaRPr>
              </a:p>
            </p:txBody>
          </p:sp>
        </p:grpSp>
        <p:sp>
          <p:nvSpPr>
            <p:cNvPr id="13" name="36 Llamada rectangular"/>
            <p:cNvSpPr>
              <a:spLocks noChangeArrowheads="1"/>
            </p:cNvSpPr>
            <p:nvPr/>
          </p:nvSpPr>
          <p:spPr bwMode="auto">
            <a:xfrm>
              <a:off x="5021" y="1723"/>
              <a:ext cx="2188" cy="555"/>
            </a:xfrm>
            <a:prstGeom prst="wedgeRectCallout">
              <a:avLst>
                <a:gd name="adj1" fmla="val -68338"/>
                <a:gd name="adj2" fmla="val -97606"/>
              </a:avLst>
            </a:prstGeom>
            <a:solidFill>
              <a:srgbClr val="FFC000"/>
            </a:solidFill>
            <a:ln w="9525" algn="ctr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lIns="36000" rIns="36000"/>
            <a:lstStyle/>
            <a:p>
              <a:pPr algn="ctr">
                <a:defRPr/>
              </a:pPr>
              <a:r>
                <a:rPr lang="es-ES" sz="1000" b="1" dirty="0">
                  <a:latin typeface="Calibri" pitchFamily="34" charset="0"/>
                </a:rPr>
                <a:t>Panamericana Sur</a:t>
              </a:r>
            </a:p>
            <a:p>
              <a:pPr algn="ctr">
                <a:defRPr/>
              </a:pPr>
              <a:r>
                <a:rPr lang="es-ES" sz="1000" b="1" dirty="0">
                  <a:latin typeface="Calibri" pitchFamily="34" charset="0"/>
                </a:rPr>
                <a:t>Red Vial N°6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11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8"/>
          <p:cNvSpPr txBox="1">
            <a:spLocks noChangeArrowheads="1"/>
          </p:cNvSpPr>
          <p:nvPr/>
        </p:nvSpPr>
        <p:spPr bwMode="auto">
          <a:xfrm>
            <a:off x="933450" y="6511925"/>
            <a:ext cx="7281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1200" smtClean="0">
                <a:solidFill>
                  <a:srgbClr val="000000"/>
                </a:solidFill>
                <a:cs typeface="Arial" charset="0"/>
              </a:rPr>
              <a:t>(*) Siempre y cuando la demanda de 100 mil TEUs/año se alcance dentro de los primeros 20 años de la Concesión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subTitle" idx="1"/>
          </p:nvPr>
        </p:nvSpPr>
        <p:spPr>
          <a:xfrm>
            <a:off x="468312" y="3213100"/>
            <a:ext cx="2231479" cy="287338"/>
          </a:xfr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1400" b="1" dirty="0" smtClean="0">
                <a:solidFill>
                  <a:schemeClr val="bg1"/>
                </a:solidFill>
              </a:rPr>
              <a:t>US$ 55.4 millones</a:t>
            </a:r>
            <a:endParaRPr lang="es-MX" sz="1400" dirty="0" smtClean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8313" y="2060575"/>
            <a:ext cx="2232025" cy="10048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solidFill>
                  <a:srgbClr val="FFFFFF"/>
                </a:solidFill>
              </a:rPr>
              <a:t>ETAPA 1</a:t>
            </a:r>
          </a:p>
          <a:p>
            <a:pPr algn="ctr">
              <a:defRPr/>
            </a:pPr>
            <a:endParaRPr lang="es-MX" sz="16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s-PE" sz="1600" b="1" dirty="0">
                <a:solidFill>
                  <a:srgbClr val="FFFFFF"/>
                </a:solidFill>
              </a:rPr>
              <a:t>Muelle Multipropósito</a:t>
            </a:r>
            <a:endParaRPr lang="es-ES" sz="1600" b="1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72000" y="2071688"/>
            <a:ext cx="1936750" cy="10715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solidFill>
                  <a:srgbClr val="000000"/>
                </a:solidFill>
              </a:rPr>
              <a:t>ETAPA 3</a:t>
            </a:r>
          </a:p>
          <a:p>
            <a:pPr algn="ctr">
              <a:lnSpc>
                <a:spcPct val="80000"/>
              </a:lnSpc>
              <a:defRPr/>
            </a:pPr>
            <a:r>
              <a:rPr lang="es-PE" sz="1200" b="1" dirty="0">
                <a:solidFill>
                  <a:srgbClr val="000000"/>
                </a:solidFill>
              </a:rPr>
              <a:t>Amarradero Especializado </a:t>
            </a:r>
          </a:p>
          <a:p>
            <a:pPr algn="ctr">
              <a:lnSpc>
                <a:spcPct val="80000"/>
              </a:lnSpc>
              <a:defRPr/>
            </a:pPr>
            <a:r>
              <a:rPr lang="es-PE" sz="1200" b="1" dirty="0">
                <a:solidFill>
                  <a:srgbClr val="000000"/>
                </a:solidFill>
              </a:rPr>
              <a:t>en Graneles</a:t>
            </a:r>
          </a:p>
          <a:p>
            <a:pPr algn="ctr">
              <a:lnSpc>
                <a:spcPct val="80000"/>
              </a:lnSpc>
              <a:defRPr/>
            </a:pPr>
            <a:r>
              <a:rPr lang="es-PE" sz="1200" b="1" dirty="0">
                <a:solidFill>
                  <a:srgbClr val="000000"/>
                </a:solidFill>
              </a:rPr>
              <a:t>(A los 3 millones Ton/año) </a:t>
            </a:r>
            <a:endParaRPr lang="es-MX" sz="1200" b="1" dirty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es-ES" sz="1600" b="1" dirty="0">
              <a:solidFill>
                <a:srgbClr val="FFFFFF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786563" y="2071688"/>
            <a:ext cx="1957387" cy="10715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s-ES" sz="1600" b="1" dirty="0">
                <a:solidFill>
                  <a:srgbClr val="000000"/>
                </a:solidFill>
              </a:rPr>
              <a:t>ETAPA 4</a:t>
            </a:r>
            <a:endParaRPr lang="es-MX" sz="16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s-ES" sz="1200" b="1" dirty="0">
                <a:solidFill>
                  <a:srgbClr val="000000"/>
                </a:solidFill>
              </a:rPr>
              <a:t>Amarradero para Contenedores</a:t>
            </a:r>
          </a:p>
          <a:p>
            <a:pPr algn="ctr">
              <a:defRPr/>
            </a:pPr>
            <a:r>
              <a:rPr lang="es-PE" sz="1200" b="1" dirty="0">
                <a:solidFill>
                  <a:srgbClr val="000000"/>
                </a:solidFill>
              </a:rPr>
              <a:t>(A los 100 mil </a:t>
            </a:r>
            <a:r>
              <a:rPr lang="es-PE" sz="1200" b="1" dirty="0" err="1">
                <a:solidFill>
                  <a:srgbClr val="000000"/>
                </a:solidFill>
              </a:rPr>
              <a:t>TEUs</a:t>
            </a:r>
            <a:r>
              <a:rPr lang="es-PE" sz="1200" b="1" dirty="0">
                <a:solidFill>
                  <a:srgbClr val="000000"/>
                </a:solidFill>
              </a:rPr>
              <a:t>/año)</a:t>
            </a:r>
            <a:endParaRPr lang="es-MX" sz="12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s-ES" sz="1600" b="1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s-ES" sz="1600" b="1" dirty="0">
              <a:solidFill>
                <a:srgbClr val="FFFFFF"/>
              </a:solidFill>
            </a:endParaRPr>
          </a:p>
        </p:txBody>
      </p:sp>
      <p:sp>
        <p:nvSpPr>
          <p:cNvPr id="41991" name="Rectangle 3"/>
          <p:cNvSpPr txBox="1">
            <a:spLocks/>
          </p:cNvSpPr>
          <p:nvPr/>
        </p:nvSpPr>
        <p:spPr bwMode="auto">
          <a:xfrm>
            <a:off x="468313" y="1628775"/>
            <a:ext cx="22320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s-ES" sz="1400" b="1" smtClean="0">
                <a:solidFill>
                  <a:srgbClr val="000000"/>
                </a:solidFill>
                <a:cs typeface="Arial" charset="0"/>
              </a:rPr>
              <a:t>FASE 1: OBRAS INICIALES</a:t>
            </a:r>
            <a:endParaRPr lang="es-MX" sz="14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992" name="Rectangle 3"/>
          <p:cNvSpPr txBox="1">
            <a:spLocks/>
          </p:cNvSpPr>
          <p:nvPr/>
        </p:nvSpPr>
        <p:spPr bwMode="auto">
          <a:xfrm>
            <a:off x="2987675" y="1643063"/>
            <a:ext cx="58324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s-ES" sz="1400" b="1" smtClean="0">
                <a:solidFill>
                  <a:srgbClr val="000000"/>
                </a:solidFill>
                <a:cs typeface="Arial" charset="0"/>
              </a:rPr>
              <a:t>FASE 2:  OBRAS EN FUNCIÓN A LA DEMANDA</a:t>
            </a:r>
            <a:endParaRPr lang="es-MX" sz="14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Rectangle 3"/>
          <p:cNvSpPr txBox="1">
            <a:spLocks/>
          </p:cNvSpPr>
          <p:nvPr/>
        </p:nvSpPr>
        <p:spPr bwMode="auto">
          <a:xfrm>
            <a:off x="4572000" y="3214688"/>
            <a:ext cx="1936750" cy="2667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es-ES" sz="1600" b="1" dirty="0">
                <a:solidFill>
                  <a:srgbClr val="000000"/>
                </a:solidFill>
                <a:latin typeface="Calibri"/>
                <a:cs typeface="Arial" charset="0"/>
              </a:rPr>
              <a:t>US$ 8.4 millones</a:t>
            </a:r>
            <a:endParaRPr lang="es-MX" sz="1600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40" name="Rectangle 3"/>
          <p:cNvSpPr txBox="1">
            <a:spLocks/>
          </p:cNvSpPr>
          <p:nvPr/>
        </p:nvSpPr>
        <p:spPr bwMode="auto">
          <a:xfrm>
            <a:off x="6804025" y="3213100"/>
            <a:ext cx="2000250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es-ES" sz="1600" b="1" dirty="0">
                <a:solidFill>
                  <a:srgbClr val="000000"/>
                </a:solidFill>
                <a:latin typeface="Calibri"/>
                <a:cs typeface="Arial" charset="0"/>
              </a:rPr>
              <a:t>US$ 46.4 millones (*)</a:t>
            </a:r>
            <a:endParaRPr lang="es-MX" sz="1600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41995" name="Text Box 7"/>
          <p:cNvSpPr txBox="1">
            <a:spLocks noChangeArrowheads="1"/>
          </p:cNvSpPr>
          <p:nvPr/>
        </p:nvSpPr>
        <p:spPr bwMode="auto">
          <a:xfrm>
            <a:off x="357188" y="239713"/>
            <a:ext cx="46418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marL="1714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000" b="1" dirty="0" smtClean="0">
                <a:cs typeface="Tahoma" pitchFamily="34" charset="0"/>
              </a:rPr>
              <a:t>INVERSIONES (</a:t>
            </a:r>
            <a:r>
              <a:rPr lang="es-MX" sz="2000" b="1" dirty="0" smtClean="0">
                <a:cs typeface="Arial" charset="0"/>
              </a:rPr>
              <a:t>Obras y equipamiento)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68313" y="3571875"/>
            <a:ext cx="2232025" cy="19383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marL="176213" indent="-176213">
              <a:buFont typeface="Wingdings" pitchFamily="2" charset="2"/>
              <a:buChar char="§"/>
              <a:defRPr/>
            </a:pPr>
            <a:r>
              <a:rPr lang="es-ES_tradnl" sz="1200" dirty="0">
                <a:solidFill>
                  <a:srgbClr val="FFFFFF"/>
                </a:solidFill>
                <a:latin typeface="Calibri"/>
                <a:cs typeface="Arial" charset="0"/>
              </a:rPr>
              <a:t>Dragado a -14 m. muelle multipropósito</a:t>
            </a:r>
          </a:p>
          <a:p>
            <a:pPr marL="176213" indent="-176213">
              <a:buFont typeface="Wingdings" pitchFamily="2" charset="2"/>
              <a:buChar char="§"/>
              <a:defRPr/>
            </a:pPr>
            <a:r>
              <a:rPr lang="es-ES_tradnl" sz="1200" dirty="0">
                <a:solidFill>
                  <a:srgbClr val="FFFFFF"/>
                </a:solidFill>
                <a:latin typeface="Calibri"/>
                <a:cs typeface="Arial" charset="0"/>
              </a:rPr>
              <a:t>Muelle Multipropósito</a:t>
            </a:r>
          </a:p>
          <a:p>
            <a:pPr marL="176213" indent="-176213">
              <a:buFont typeface="Wingdings" pitchFamily="2" charset="2"/>
              <a:buChar char="§"/>
              <a:defRPr/>
            </a:pPr>
            <a:r>
              <a:rPr lang="es-ES_tradnl" sz="1200" dirty="0">
                <a:solidFill>
                  <a:srgbClr val="FFFFFF"/>
                </a:solidFill>
                <a:latin typeface="Calibri"/>
                <a:cs typeface="Arial" charset="0"/>
              </a:rPr>
              <a:t>Patio  para carga a granel y otras cargas inc. Contened.</a:t>
            </a:r>
          </a:p>
          <a:p>
            <a:pPr marL="176213" indent="-176213">
              <a:buFont typeface="Wingdings" pitchFamily="2" charset="2"/>
              <a:buChar char="§"/>
              <a:defRPr/>
            </a:pPr>
            <a:r>
              <a:rPr lang="es-ES_tradnl" sz="1200" dirty="0">
                <a:solidFill>
                  <a:srgbClr val="FFFFFF"/>
                </a:solidFill>
                <a:latin typeface="Calibri"/>
                <a:cs typeface="Arial" charset="0"/>
              </a:rPr>
              <a:t>Instalaciones de Apoyo</a:t>
            </a:r>
          </a:p>
          <a:p>
            <a:pPr marL="176213" indent="-176213">
              <a:buFont typeface="Wingdings" pitchFamily="2" charset="2"/>
              <a:buChar char="§"/>
              <a:defRPr/>
            </a:pPr>
            <a:r>
              <a:rPr lang="es-ES_tradnl" sz="1200" dirty="0">
                <a:solidFill>
                  <a:srgbClr val="FFFFFF"/>
                </a:solidFill>
                <a:latin typeface="Calibri"/>
                <a:cs typeface="Arial" charset="0"/>
              </a:rPr>
              <a:t>Interconexión Eléctrica</a:t>
            </a:r>
          </a:p>
          <a:p>
            <a:pPr marL="176213" indent="-176213">
              <a:buFont typeface="Wingdings" pitchFamily="2" charset="2"/>
              <a:buChar char="§"/>
              <a:defRPr/>
            </a:pPr>
            <a:r>
              <a:rPr lang="es-ES_tradnl" sz="1200" dirty="0">
                <a:solidFill>
                  <a:srgbClr val="FFFFFF"/>
                </a:solidFill>
                <a:latin typeface="Calibri"/>
                <a:cs typeface="Arial" charset="0"/>
              </a:rPr>
              <a:t>2 grúas móviles</a:t>
            </a:r>
          </a:p>
          <a:p>
            <a:pPr marL="176213" indent="-176213">
              <a:buFont typeface="Wingdings" pitchFamily="2" charset="2"/>
              <a:buChar char="§"/>
              <a:defRPr/>
            </a:pPr>
            <a:r>
              <a:rPr lang="es-ES_tradnl" sz="1200" dirty="0">
                <a:solidFill>
                  <a:srgbClr val="FFFFFF"/>
                </a:solidFill>
                <a:latin typeface="Calibri"/>
                <a:cs typeface="Arial" charset="0"/>
              </a:rPr>
              <a:t>Equipo de patio</a:t>
            </a:r>
          </a:p>
          <a:p>
            <a:pPr marL="176213" indent="-176213">
              <a:buFont typeface="Wingdings" pitchFamily="2" charset="2"/>
              <a:buChar char="§"/>
              <a:defRPr/>
            </a:pPr>
            <a:r>
              <a:rPr lang="es-ES_tradnl" sz="1200" dirty="0">
                <a:solidFill>
                  <a:srgbClr val="FFFFFF"/>
                </a:solidFill>
                <a:latin typeface="Calibri"/>
                <a:cs typeface="Arial" charset="0"/>
              </a:rPr>
              <a:t>Otros equipos carga general.</a:t>
            </a:r>
          </a:p>
        </p:txBody>
      </p:sp>
      <p:sp>
        <p:nvSpPr>
          <p:cNvPr id="41997" name="24 CuadroTexto"/>
          <p:cNvSpPr txBox="1">
            <a:spLocks noChangeArrowheads="1"/>
          </p:cNvSpPr>
          <p:nvPr/>
        </p:nvSpPr>
        <p:spPr bwMode="auto">
          <a:xfrm>
            <a:off x="4429125" y="3573463"/>
            <a:ext cx="2265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s-ES_tradnl" sz="1200" smtClean="0">
                <a:solidFill>
                  <a:srgbClr val="000000"/>
                </a:solidFill>
                <a:cs typeface="Arial" charset="0"/>
              </a:rPr>
              <a:t>Ampliación de Patio carga granel y otras cargas</a:t>
            </a:r>
          </a:p>
          <a:p>
            <a:pPr>
              <a:buFont typeface="Wingdings" pitchFamily="2" charset="2"/>
              <a:buChar char="§"/>
            </a:pPr>
            <a:r>
              <a:rPr lang="es-ES_tradnl" sz="1200" smtClean="0">
                <a:solidFill>
                  <a:srgbClr val="000000"/>
                </a:solidFill>
                <a:cs typeface="Arial" charset="0"/>
              </a:rPr>
              <a:t>Construcción silos</a:t>
            </a:r>
          </a:p>
          <a:p>
            <a:pPr>
              <a:buFont typeface="Wingdings" pitchFamily="2" charset="2"/>
              <a:buChar char="§"/>
            </a:pPr>
            <a:r>
              <a:rPr lang="es-ES_tradnl" sz="1200" smtClean="0">
                <a:solidFill>
                  <a:srgbClr val="000000"/>
                </a:solidFill>
                <a:cs typeface="Arial" charset="0"/>
              </a:rPr>
              <a:t>Sistemas automatizados para graneles limpios</a:t>
            </a:r>
          </a:p>
        </p:txBody>
      </p:sp>
      <p:sp>
        <p:nvSpPr>
          <p:cNvPr id="41998" name="25 CuadroTexto"/>
          <p:cNvSpPr txBox="1">
            <a:spLocks noChangeArrowheads="1"/>
          </p:cNvSpPr>
          <p:nvPr/>
        </p:nvSpPr>
        <p:spPr bwMode="auto">
          <a:xfrm>
            <a:off x="6715125" y="3573463"/>
            <a:ext cx="2286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s-ES_tradnl" sz="1200" dirty="0" smtClean="0">
                <a:solidFill>
                  <a:srgbClr val="000000"/>
                </a:solidFill>
                <a:cs typeface="Arial" charset="0"/>
              </a:rPr>
              <a:t>Muelle para contenedores</a:t>
            </a:r>
          </a:p>
          <a:p>
            <a:pPr>
              <a:buFont typeface="Wingdings" pitchFamily="2" charset="2"/>
              <a:buChar char="§"/>
            </a:pPr>
            <a:r>
              <a:rPr lang="es-ES_tradnl" sz="1200" dirty="0" smtClean="0">
                <a:solidFill>
                  <a:srgbClr val="000000"/>
                </a:solidFill>
                <a:cs typeface="Arial" charset="0"/>
              </a:rPr>
              <a:t>Patio de contenedores</a:t>
            </a:r>
          </a:p>
          <a:p>
            <a:pPr>
              <a:buFont typeface="Wingdings" pitchFamily="2" charset="2"/>
              <a:buChar char="§"/>
            </a:pPr>
            <a:r>
              <a:rPr lang="es-ES_tradnl" sz="1200" dirty="0" smtClean="0">
                <a:solidFill>
                  <a:srgbClr val="000000"/>
                </a:solidFill>
                <a:cs typeface="Arial" charset="0"/>
              </a:rPr>
              <a:t>Dragado a -14 muelle contenedores</a:t>
            </a:r>
          </a:p>
          <a:p>
            <a:pPr>
              <a:buFont typeface="Wingdings" pitchFamily="2" charset="2"/>
              <a:buChar char="§"/>
            </a:pPr>
            <a:r>
              <a:rPr lang="es-ES_tradnl" sz="1200" dirty="0" smtClean="0">
                <a:solidFill>
                  <a:srgbClr val="000000"/>
                </a:solidFill>
                <a:cs typeface="Arial" charset="0"/>
              </a:rPr>
              <a:t>Grúa Pórtico</a:t>
            </a:r>
          </a:p>
          <a:p>
            <a:pPr>
              <a:buFont typeface="Wingdings" pitchFamily="2" charset="2"/>
              <a:buChar char="§"/>
            </a:pPr>
            <a:r>
              <a:rPr lang="es-ES_tradnl" sz="1200" dirty="0" smtClean="0">
                <a:solidFill>
                  <a:srgbClr val="000000"/>
                </a:solidFill>
                <a:cs typeface="Arial" charset="0"/>
              </a:rPr>
              <a:t>2 grúas RTG</a:t>
            </a:r>
          </a:p>
          <a:p>
            <a:pPr>
              <a:buFont typeface="Wingdings" pitchFamily="2" charset="2"/>
              <a:buChar char="§"/>
            </a:pPr>
            <a:r>
              <a:rPr lang="es-ES_tradnl" sz="1200" dirty="0" smtClean="0">
                <a:solidFill>
                  <a:srgbClr val="000000"/>
                </a:solidFill>
                <a:cs typeface="Arial" charset="0"/>
              </a:rPr>
              <a:t>Equipos atención contenedores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916238" y="2071688"/>
            <a:ext cx="1439862" cy="10715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s-ES" sz="1600" b="1" dirty="0">
                <a:solidFill>
                  <a:srgbClr val="000000"/>
                </a:solidFill>
              </a:rPr>
              <a:t>ETAPA 2</a:t>
            </a:r>
          </a:p>
          <a:p>
            <a:pPr algn="ctr">
              <a:defRPr/>
            </a:pPr>
            <a:r>
              <a:rPr lang="es-PE" sz="1200" b="1" dirty="0">
                <a:solidFill>
                  <a:srgbClr val="000000"/>
                </a:solidFill>
              </a:rPr>
              <a:t>(A los 30 mil </a:t>
            </a:r>
            <a:r>
              <a:rPr lang="es-PE" sz="1200" b="1" dirty="0" err="1">
                <a:solidFill>
                  <a:srgbClr val="000000"/>
                </a:solidFill>
              </a:rPr>
              <a:t>TEUs</a:t>
            </a:r>
            <a:r>
              <a:rPr lang="es-PE" sz="1200" b="1" dirty="0">
                <a:solidFill>
                  <a:srgbClr val="000000"/>
                </a:solidFill>
              </a:rPr>
              <a:t>/año) </a:t>
            </a:r>
            <a:endParaRPr lang="es-MX" sz="12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s-ES" sz="1600" b="1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s-ES" sz="1600" b="1" dirty="0">
              <a:solidFill>
                <a:srgbClr val="FFFFFF"/>
              </a:solidFill>
            </a:endParaRPr>
          </a:p>
        </p:txBody>
      </p:sp>
      <p:sp>
        <p:nvSpPr>
          <p:cNvPr id="27" name="Rectangle 3"/>
          <p:cNvSpPr txBox="1">
            <a:spLocks/>
          </p:cNvSpPr>
          <p:nvPr/>
        </p:nvSpPr>
        <p:spPr bwMode="auto">
          <a:xfrm>
            <a:off x="2928938" y="3214688"/>
            <a:ext cx="1428750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es-ES" sz="1400" b="1" dirty="0">
                <a:solidFill>
                  <a:srgbClr val="000000"/>
                </a:solidFill>
                <a:latin typeface="Calibri"/>
                <a:cs typeface="Arial" charset="0"/>
              </a:rPr>
              <a:t>US$ 9.3 millones</a:t>
            </a:r>
            <a:endParaRPr lang="es-MX" sz="1400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42001" name="28 CuadroTexto"/>
          <p:cNvSpPr txBox="1">
            <a:spLocks noChangeArrowheads="1"/>
          </p:cNvSpPr>
          <p:nvPr/>
        </p:nvSpPr>
        <p:spPr bwMode="auto">
          <a:xfrm>
            <a:off x="2916238" y="3573463"/>
            <a:ext cx="142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s-ES_tradnl" sz="1200" smtClean="0">
                <a:solidFill>
                  <a:srgbClr val="000000"/>
                </a:solidFill>
                <a:cs typeface="Arial" charset="0"/>
              </a:rPr>
              <a:t>Grúa Pórtico</a:t>
            </a:r>
          </a:p>
        </p:txBody>
      </p:sp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468313" y="5876925"/>
          <a:ext cx="8137525" cy="536575"/>
        </p:xfrm>
        <a:graphic>
          <a:graphicData uri="http://schemas.openxmlformats.org/drawingml/2006/table">
            <a:tbl>
              <a:tblPr/>
              <a:tblGrid>
                <a:gridCol w="4067864"/>
                <a:gridCol w="4069661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Tahoma" pitchFamily="34" charset="0"/>
                        </a:rPr>
                        <a:t>Inversión referencial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Tahoma" pitchFamily="34" charset="0"/>
                        </a:rPr>
                        <a:t>(con IGV)</a:t>
                      </a:r>
                      <a:endParaRPr kumimoji="0" lang="es-E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/>
                        <a:cs typeface="Tahoma" pitchFamily="34" charset="0"/>
                      </a:endParaRPr>
                    </a:p>
                  </a:txBody>
                  <a:tcPr marL="91447" marR="914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9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US$ 119.7 millones</a:t>
                      </a:r>
                      <a:endParaRPr kumimoji="0" lang="es-E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97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57569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7338" y="332656"/>
            <a:ext cx="478871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marL="17145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b="1" dirty="0" smtClean="0">
                <a:latin typeface="Calibri" pitchFamily="34" charset="0"/>
                <a:cs typeface="Tahoma" pitchFamily="34" charset="0"/>
              </a:rPr>
              <a:t>PRINCIPALES CARACTERISTICAS DEL DISEÑO DE LA APP</a:t>
            </a:r>
            <a:endParaRPr lang="es-ES" b="1" dirty="0">
              <a:latin typeface="Calibri" pitchFamily="34" charset="0"/>
              <a:cs typeface="Tahoma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387055" y="1571612"/>
            <a:ext cx="8542663" cy="4329772"/>
            <a:chOff x="709857" y="1907540"/>
            <a:chExt cx="8542663" cy="4329772"/>
          </a:xfrm>
        </p:grpSpPr>
        <p:sp>
          <p:nvSpPr>
            <p:cNvPr id="7" name="6 CuadroTexto"/>
            <p:cNvSpPr txBox="1"/>
            <p:nvPr/>
          </p:nvSpPr>
          <p:spPr>
            <a:xfrm>
              <a:off x="827584" y="1907540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dirty="0" smtClean="0">
                  <a:solidFill>
                    <a:srgbClr val="000000"/>
                  </a:solidFill>
                  <a:latin typeface="+mn-lt"/>
                </a:rPr>
                <a:t>Riesgo de demanda e ingresos :</a:t>
              </a:r>
              <a:endParaRPr lang="es-PE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491880" y="1916832"/>
              <a:ext cx="5760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PE" dirty="0" smtClean="0">
                  <a:solidFill>
                    <a:srgbClr val="000000"/>
                  </a:solidFill>
                  <a:latin typeface="+mn-lt"/>
                </a:rPr>
                <a:t>A cargo del Concesionario, (mecanismo de mitigación  en análisis a través de </a:t>
              </a:r>
              <a:r>
                <a:rPr lang="es-PE" u="sng" dirty="0" smtClean="0">
                  <a:solidFill>
                    <a:srgbClr val="000000"/>
                  </a:solidFill>
                  <a:latin typeface="+mn-lt"/>
                </a:rPr>
                <a:t>Garantía de Ingresos Mínimos</a:t>
              </a:r>
              <a:r>
                <a:rPr lang="es-PE" dirty="0" smtClean="0">
                  <a:solidFill>
                    <a:srgbClr val="000000"/>
                  </a:solidFill>
                  <a:latin typeface="+mn-lt"/>
                </a:rPr>
                <a:t> por parte del Concedente).</a:t>
              </a:r>
              <a:endParaRPr lang="es-PE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827584" y="2987660"/>
              <a:ext cx="2664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dirty="0" smtClean="0">
                  <a:solidFill>
                    <a:srgbClr val="000000"/>
                  </a:solidFill>
                  <a:latin typeface="+mn-lt"/>
                </a:rPr>
                <a:t>Riesgo de construcción y sobrecostos :</a:t>
              </a:r>
              <a:endParaRPr lang="es-PE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491880" y="3009726"/>
              <a:ext cx="5760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dirty="0" smtClean="0">
                  <a:solidFill>
                    <a:srgbClr val="000000"/>
                  </a:solidFill>
                  <a:latin typeface="+mn-lt"/>
                </a:rPr>
                <a:t>A cargo del Concesionario.</a:t>
              </a:r>
              <a:endParaRPr lang="es-PE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827584" y="3751872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dirty="0" smtClean="0">
                  <a:solidFill>
                    <a:srgbClr val="000000"/>
                  </a:solidFill>
                  <a:latin typeface="+mn-lt"/>
                </a:rPr>
                <a:t>Riesgo Tarifario:</a:t>
              </a:r>
              <a:endParaRPr lang="es-PE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3491880" y="3740839"/>
              <a:ext cx="5760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dirty="0" smtClean="0">
                  <a:solidFill>
                    <a:srgbClr val="000000"/>
                  </a:solidFill>
                  <a:latin typeface="+mn-lt"/>
                </a:rPr>
                <a:t>Compartido entre Concesionario y Concedente. Regulador revisa quinquenalmente la tarifa de los servicios regulados a efectos de mantener estado económico de la concesión.</a:t>
              </a:r>
              <a:endParaRPr lang="es-PE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827584" y="5013176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dirty="0" smtClean="0">
                  <a:solidFill>
                    <a:srgbClr val="000000"/>
                  </a:solidFill>
                  <a:latin typeface="+mn-lt"/>
                </a:rPr>
                <a:t>Tipo de postores:</a:t>
              </a:r>
              <a:endParaRPr lang="es-PE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3491880" y="5036983"/>
              <a:ext cx="57606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dirty="0" smtClean="0">
                  <a:solidFill>
                    <a:srgbClr val="000000"/>
                  </a:solidFill>
                  <a:latin typeface="+mn-lt"/>
                </a:rPr>
                <a:t>Persona jurídica o consorcio, con experiencia en manejo de carga diversa en puertos multipropósitos (presencia de un administrador portuario, operador portuario u operador logístico)</a:t>
              </a:r>
              <a:endParaRPr lang="es-PE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" name="2 Rectángulo redondeado"/>
            <p:cNvSpPr/>
            <p:nvPr/>
          </p:nvSpPr>
          <p:spPr>
            <a:xfrm>
              <a:off x="709857" y="1988840"/>
              <a:ext cx="117727" cy="14401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709857" y="3068960"/>
              <a:ext cx="117727" cy="14401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709857" y="3861048"/>
              <a:ext cx="117727" cy="14401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19" name="18 Rectángulo redondeado"/>
            <p:cNvSpPr/>
            <p:nvPr/>
          </p:nvSpPr>
          <p:spPr>
            <a:xfrm>
              <a:off x="709857" y="5157192"/>
              <a:ext cx="117727" cy="14401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132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6492" y="1785005"/>
            <a:ext cx="82089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ES" sz="1600" dirty="0" smtClean="0">
                <a:latin typeface="+mn-lt"/>
              </a:rPr>
              <a:t>Incremento </a:t>
            </a:r>
            <a:r>
              <a:rPr lang="es-ES" sz="1600" dirty="0">
                <a:latin typeface="+mn-lt"/>
              </a:rPr>
              <a:t>de la producción y productividad del puerto. </a:t>
            </a:r>
            <a:endParaRPr lang="es-ES" sz="1600" dirty="0" smtClean="0">
              <a:latin typeface="+mn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q"/>
            </a:pPr>
            <a:endParaRPr lang="es-PE" sz="1600" dirty="0">
              <a:latin typeface="+mn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ES" sz="1600" dirty="0" smtClean="0">
                <a:latin typeface="+mn-lt"/>
              </a:rPr>
              <a:t>Una adecuada </a:t>
            </a:r>
            <a:r>
              <a:rPr lang="es-ES" sz="1600" dirty="0">
                <a:latin typeface="+mn-lt"/>
              </a:rPr>
              <a:t>dotación de equipamiento que permitirán brindar un servicio más rápido y eficiente. </a:t>
            </a:r>
            <a:endParaRPr lang="es-ES" sz="1600" dirty="0" smtClean="0">
              <a:latin typeface="+mn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q"/>
            </a:pPr>
            <a:endParaRPr lang="es-ES" sz="1600" dirty="0" smtClean="0">
              <a:latin typeface="+mn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ES" sz="1600" dirty="0" smtClean="0">
                <a:latin typeface="+mn-lt"/>
              </a:rPr>
              <a:t>Permitirá </a:t>
            </a:r>
            <a:r>
              <a:rPr lang="es-ES" sz="1600" dirty="0">
                <a:latin typeface="+mn-lt"/>
              </a:rPr>
              <a:t>a los usuarios, un significativo ahorro de tiempo el cual se traduce en incremento de beneficios </a:t>
            </a:r>
            <a:r>
              <a:rPr lang="es-ES" sz="1600" dirty="0" smtClean="0">
                <a:latin typeface="+mn-lt"/>
              </a:rPr>
              <a:t>económicos para ellos.</a:t>
            </a:r>
            <a:endParaRPr lang="es-PE" sz="1600" dirty="0">
              <a:latin typeface="+mn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q"/>
            </a:pPr>
            <a:endParaRPr lang="es-ES" sz="1600" dirty="0" smtClean="0">
              <a:latin typeface="+mn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ES" sz="1600" dirty="0" smtClean="0">
                <a:latin typeface="+mn-lt"/>
              </a:rPr>
              <a:t>Incremento </a:t>
            </a:r>
            <a:r>
              <a:rPr lang="es-ES" sz="1600" dirty="0">
                <a:latin typeface="+mn-lt"/>
              </a:rPr>
              <a:t>de </a:t>
            </a:r>
            <a:r>
              <a:rPr lang="es-ES" sz="1600" dirty="0" smtClean="0">
                <a:latin typeface="+mn-lt"/>
              </a:rPr>
              <a:t>oferta </a:t>
            </a:r>
            <a:r>
              <a:rPr lang="es-ES" sz="1600" dirty="0">
                <a:latin typeface="+mn-lt"/>
              </a:rPr>
              <a:t>de servicios </a:t>
            </a:r>
            <a:r>
              <a:rPr lang="es-ES" sz="1600" dirty="0" smtClean="0">
                <a:latin typeface="+mn-lt"/>
              </a:rPr>
              <a:t>portuarios</a:t>
            </a:r>
          </a:p>
          <a:p>
            <a:pPr marL="285750" indent="-285750" algn="just">
              <a:buClr>
                <a:srgbClr val="FF0000"/>
              </a:buClr>
            </a:pPr>
            <a:endParaRPr lang="es-ES" sz="1600" dirty="0" smtClean="0">
              <a:latin typeface="+mn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ES" sz="1600" dirty="0" smtClean="0">
                <a:latin typeface="+mn-lt"/>
              </a:rPr>
              <a:t>Mayor </a:t>
            </a:r>
            <a:r>
              <a:rPr lang="es-ES" sz="1600" dirty="0">
                <a:latin typeface="+mn-lt"/>
              </a:rPr>
              <a:t>eficiencia de las operaciones en el </a:t>
            </a:r>
            <a:r>
              <a:rPr lang="es-ES" sz="1600" dirty="0" smtClean="0">
                <a:latin typeface="+mn-lt"/>
              </a:rPr>
              <a:t>puerto y optimización </a:t>
            </a:r>
            <a:r>
              <a:rPr lang="es-ES" sz="1600" dirty="0" smtClean="0">
                <a:latin typeface="+mn-lt"/>
              </a:rPr>
              <a:t>logística </a:t>
            </a:r>
            <a:endParaRPr lang="es-ES" sz="1600" dirty="0" smtClean="0">
              <a:latin typeface="+mn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q"/>
            </a:pPr>
            <a:endParaRPr lang="es-ES" sz="1600" dirty="0" smtClean="0">
              <a:latin typeface="+mn-lt"/>
            </a:endParaRPr>
          </a:p>
          <a:p>
            <a:pPr marL="285750" indent="-285750" algn="just">
              <a:buClr>
                <a:srgbClr val="FF0000"/>
              </a:buClr>
            </a:pPr>
            <a:endParaRPr lang="es-PE" sz="1600" dirty="0">
              <a:latin typeface="+mn-lt"/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217144" y="0"/>
            <a:ext cx="4847208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457200" indent="-457200" algn="ctr"/>
            <a:r>
              <a:rPr lang="es-ES" sz="2000" b="1" dirty="0">
                <a:latin typeface="Calibri" pitchFamily="34" charset="0"/>
                <a:cs typeface="Tahoma" pitchFamily="34" charset="0"/>
              </a:rPr>
              <a:t>TERMINAL PORTUARIO </a:t>
            </a:r>
            <a:r>
              <a:rPr lang="es-ES" sz="2000" b="1" dirty="0" smtClean="0">
                <a:latin typeface="Calibri" pitchFamily="34" charset="0"/>
                <a:cs typeface="Tahoma" pitchFamily="34" charset="0"/>
              </a:rPr>
              <a:t>GENERAL SAN </a:t>
            </a:r>
            <a:r>
              <a:rPr lang="es-ES" sz="2000" b="1" dirty="0">
                <a:latin typeface="Calibri" pitchFamily="34" charset="0"/>
                <a:cs typeface="Tahoma" pitchFamily="34" charset="0"/>
              </a:rPr>
              <a:t>MARTÍN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61196" y="130069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+mj-lt"/>
              </a:rPr>
              <a:t>Beneficios</a:t>
            </a:r>
            <a:endParaRPr lang="es-PE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40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Mapa_TP_Puertos_19_09_11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617" y="1992175"/>
            <a:ext cx="3901440" cy="4222237"/>
          </a:xfrm>
          <a:prstGeom prst="rect">
            <a:avLst/>
          </a:prstGeom>
        </p:spPr>
      </p:pic>
      <p:sp>
        <p:nvSpPr>
          <p:cNvPr id="4" name="42 Rectángulo"/>
          <p:cNvSpPr>
            <a:spLocks noChangeArrowheads="1"/>
          </p:cNvSpPr>
          <p:nvPr/>
        </p:nvSpPr>
        <p:spPr bwMode="auto">
          <a:xfrm>
            <a:off x="323528" y="6056288"/>
            <a:ext cx="3277028" cy="500066"/>
          </a:xfrm>
          <a:prstGeom prst="rect">
            <a:avLst/>
          </a:prstGeom>
          <a:solidFill>
            <a:schemeClr val="accent6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MX" sz="1800" b="1" dirty="0">
                <a:solidFill>
                  <a:schemeClr val="bg1"/>
                </a:solidFill>
                <a:latin typeface="+mn-lt"/>
              </a:rPr>
              <a:t>POR CONVOCAR</a:t>
            </a:r>
            <a:endParaRPr lang="es-E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857620" y="1340768"/>
            <a:ext cx="507209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algn="just" defTabSz="361950" fontAlgn="b">
              <a:spcBef>
                <a:spcPts val="600"/>
              </a:spcBef>
              <a:buFont typeface="Wingdings" pitchFamily="2" charset="2"/>
              <a:buNone/>
              <a:tabLst>
                <a:tab pos="361950" algn="l"/>
                <a:tab pos="1166813" algn="l"/>
              </a:tabLst>
              <a:defRPr/>
            </a:pPr>
            <a:endParaRPr lang="es-ES" sz="1500" b="1" dirty="0">
              <a:solidFill>
                <a:srgbClr val="CC3300"/>
              </a:solidFill>
              <a:latin typeface="+mn-lt"/>
              <a:ea typeface="ＭＳ Ｐゴシック"/>
              <a:cs typeface="Tahoma" pitchFamily="34" charset="0"/>
            </a:endParaRPr>
          </a:p>
          <a:p>
            <a:pPr marL="274638" indent="-274638" algn="just" defTabSz="361950" fontAlgn="b">
              <a:spcBef>
                <a:spcPts val="1200"/>
              </a:spcBef>
              <a:buFont typeface="Wingdings" pitchFamily="2" charset="2"/>
              <a:buChar char="q"/>
              <a:tabLst>
                <a:tab pos="361950" algn="l"/>
                <a:tab pos="1166813" algn="l"/>
              </a:tabLst>
              <a:defRPr/>
            </a:pPr>
            <a:r>
              <a:rPr lang="es-ES" b="1" dirty="0">
                <a:solidFill>
                  <a:srgbClr val="CC3300"/>
                </a:solidFill>
                <a:latin typeface="+mn-lt"/>
                <a:ea typeface="ＭＳ Ｐゴシック"/>
                <a:cs typeface="Tahoma" pitchFamily="34" charset="0"/>
              </a:rPr>
              <a:t>Ubicación</a:t>
            </a:r>
            <a:r>
              <a:rPr lang="es-ES" b="1" dirty="0">
                <a:solidFill>
                  <a:schemeClr val="accent2"/>
                </a:solidFill>
                <a:latin typeface="+mn-lt"/>
                <a:ea typeface="ＭＳ Ｐゴシック"/>
                <a:cs typeface="Tahoma" pitchFamily="34" charset="0"/>
              </a:rPr>
              <a:t>:</a:t>
            </a:r>
            <a:r>
              <a:rPr lang="es-ES" b="1" dirty="0">
                <a:latin typeface="+mn-lt"/>
                <a:ea typeface="ＭＳ Ｐゴシック"/>
                <a:cs typeface="Tahoma" pitchFamily="34" charset="0"/>
              </a:rPr>
              <a:t>  </a:t>
            </a:r>
            <a:r>
              <a:rPr lang="es-ES" dirty="0" smtClean="0">
                <a:latin typeface="+mn-lt"/>
                <a:ea typeface="ＭＳ Ｐゴシック"/>
                <a:cs typeface="Tahoma" pitchFamily="34" charset="0"/>
              </a:rPr>
              <a:t>Ríos Ucayali, Huallaga</a:t>
            </a:r>
            <a:r>
              <a:rPr lang="es-ES" dirty="0">
                <a:latin typeface="+mn-lt"/>
                <a:ea typeface="ＭＳ Ｐゴシック"/>
                <a:cs typeface="Tahoma" pitchFamily="34" charset="0"/>
              </a:rPr>
              <a:t>, Marañón y </a:t>
            </a:r>
            <a:r>
              <a:rPr lang="es-ES" dirty="0" smtClean="0">
                <a:latin typeface="+mn-lt"/>
                <a:ea typeface="ＭＳ Ｐゴシック"/>
                <a:cs typeface="Tahoma" pitchFamily="34" charset="0"/>
              </a:rPr>
              <a:t>Amazonas (Departamentos de Loreto y Ucayali). </a:t>
            </a:r>
            <a:r>
              <a:rPr lang="es-ES" b="1" dirty="0" smtClean="0">
                <a:latin typeface="+mn-lt"/>
                <a:ea typeface="ＭＳ Ｐゴシック"/>
                <a:cs typeface="Tahoma" pitchFamily="34" charset="0"/>
              </a:rPr>
              <a:t> </a:t>
            </a:r>
            <a:endParaRPr lang="es-ES" dirty="0">
              <a:latin typeface="+mn-lt"/>
              <a:ea typeface="ＭＳ Ｐゴシック"/>
              <a:cs typeface="Tahoma" pitchFamily="34" charset="0"/>
            </a:endParaRPr>
          </a:p>
          <a:p>
            <a:pPr marL="274638" indent="-274638" algn="just" defTabSz="361950" fontAlgn="b">
              <a:spcBef>
                <a:spcPts val="1200"/>
              </a:spcBef>
              <a:buFont typeface="Wingdings" pitchFamily="2" charset="2"/>
              <a:buChar char="q"/>
              <a:tabLst>
                <a:tab pos="361950" algn="l"/>
                <a:tab pos="1166813" algn="l"/>
              </a:tabLst>
              <a:defRPr/>
            </a:pPr>
            <a:r>
              <a:rPr lang="es-ES" b="1" dirty="0">
                <a:solidFill>
                  <a:srgbClr val="CC3300"/>
                </a:solidFill>
                <a:latin typeface="+mn-lt"/>
                <a:ea typeface="ＭＳ Ｐゴシック"/>
                <a:cs typeface="Tahoma" pitchFamily="34" charset="0"/>
              </a:rPr>
              <a:t>Descripción:</a:t>
            </a:r>
            <a:r>
              <a:rPr lang="es-ES" b="1" dirty="0">
                <a:solidFill>
                  <a:schemeClr val="accent2"/>
                </a:solidFill>
                <a:latin typeface="+mn-lt"/>
                <a:ea typeface="ＭＳ Ｐゴシック"/>
                <a:cs typeface="Tahoma" pitchFamily="34" charset="0"/>
              </a:rPr>
              <a:t> </a:t>
            </a:r>
            <a:r>
              <a:rPr lang="es-ES" dirty="0">
                <a:latin typeface="+mn-lt"/>
                <a:ea typeface="ＭＳ Ｐゴシック"/>
                <a:cs typeface="Tahoma" pitchFamily="34" charset="0"/>
              </a:rPr>
              <a:t>Desarrollo de trabajos de dragado </a:t>
            </a:r>
            <a:r>
              <a:rPr lang="es-ES" dirty="0" smtClean="0">
                <a:latin typeface="+mn-lt"/>
                <a:ea typeface="ＭＳ Ｐゴシック"/>
                <a:cs typeface="Tahoma" pitchFamily="34" charset="0"/>
              </a:rPr>
              <a:t>y señalización </a:t>
            </a:r>
            <a:r>
              <a:rPr lang="es-ES" dirty="0">
                <a:latin typeface="+mn-lt"/>
                <a:ea typeface="ＭＳ Ｐゴシック"/>
                <a:cs typeface="Tahoma" pitchFamily="34" charset="0"/>
              </a:rPr>
              <a:t>de los </a:t>
            </a:r>
            <a:r>
              <a:rPr lang="es-ES" dirty="0" smtClean="0">
                <a:latin typeface="+mn-lt"/>
                <a:ea typeface="ＭＳ Ｐゴシック"/>
                <a:cs typeface="Tahoma" pitchFamily="34" charset="0"/>
              </a:rPr>
              <a:t>ríos referidos, </a:t>
            </a:r>
            <a:r>
              <a:rPr lang="es-ES" dirty="0">
                <a:latin typeface="+mn-lt"/>
                <a:ea typeface="ＭＳ Ｐゴシック"/>
                <a:cs typeface="Tahoma" pitchFamily="34" charset="0"/>
              </a:rPr>
              <a:t>para garantizar la navegabilidad y con ello, el tráfico entre los terminales portuarios de </a:t>
            </a:r>
            <a:r>
              <a:rPr lang="es-ES" dirty="0" smtClean="0">
                <a:latin typeface="+mn-lt"/>
                <a:ea typeface="ＭＳ Ｐゴシック"/>
                <a:cs typeface="Tahoma" pitchFamily="34" charset="0"/>
              </a:rPr>
              <a:t>Yurimaguas, Pucallpa  </a:t>
            </a:r>
            <a:r>
              <a:rPr lang="es-ES" dirty="0">
                <a:latin typeface="+mn-lt"/>
                <a:ea typeface="ＭＳ Ｐゴシック"/>
                <a:cs typeface="Tahoma" pitchFamily="34" charset="0"/>
              </a:rPr>
              <a:t>e Iquitos.</a:t>
            </a:r>
            <a:r>
              <a:rPr lang="es-ES" b="1" dirty="0">
                <a:solidFill>
                  <a:schemeClr val="accent2"/>
                </a:solidFill>
                <a:latin typeface="+mn-lt"/>
                <a:ea typeface="ＭＳ Ｐゴシック"/>
                <a:cs typeface="Tahoma" pitchFamily="34" charset="0"/>
              </a:rPr>
              <a:t> </a:t>
            </a:r>
          </a:p>
          <a:p>
            <a:pPr marL="352425" lvl="2" indent="-77788" algn="just" defTabSz="361950" fontAlgn="b">
              <a:spcBef>
                <a:spcPts val="1200"/>
              </a:spcBef>
              <a:buFont typeface="Arial" pitchFamily="34" charset="0"/>
              <a:buChar char="•"/>
              <a:tabLst>
                <a:tab pos="361950" algn="l"/>
                <a:tab pos="1166813" algn="l"/>
              </a:tabLst>
              <a:defRPr/>
            </a:pPr>
            <a:r>
              <a:rPr lang="es-ES" b="1" dirty="0" smtClean="0">
                <a:solidFill>
                  <a:srgbClr val="CC3300"/>
                </a:solidFill>
                <a:latin typeface="+mn-lt"/>
                <a:ea typeface="ＭＳ Ｐゴシック" pitchFamily="34" charset="-128"/>
                <a:cs typeface="Tahoma" charset="0"/>
              </a:rPr>
              <a:t>Inversión estimada (No incluye IGV):</a:t>
            </a:r>
            <a:r>
              <a:rPr lang="es-ES" dirty="0" smtClean="0">
                <a:latin typeface="+mn-lt"/>
                <a:ea typeface="ＭＳ Ｐゴシック" pitchFamily="34" charset="-128"/>
                <a:cs typeface="Tahoma" charset="0"/>
              </a:rPr>
              <a:t> US$ 58.4 Millones*</a:t>
            </a:r>
            <a:endParaRPr lang="es-ES" dirty="0" smtClean="0">
              <a:latin typeface="+mn-lt"/>
              <a:ea typeface="ＭＳ Ｐゴシック"/>
              <a:cs typeface="Tahoma" pitchFamily="34" charset="0"/>
            </a:endParaRPr>
          </a:p>
          <a:p>
            <a:pPr marL="352425" lvl="2" indent="-77788" algn="just" defTabSz="361950" fontAlgn="b">
              <a:spcBef>
                <a:spcPts val="1200"/>
              </a:spcBef>
              <a:buFont typeface="Arial" pitchFamily="34" charset="0"/>
              <a:buChar char="•"/>
              <a:tabLst>
                <a:tab pos="361950" algn="l"/>
                <a:tab pos="1166813" algn="l"/>
              </a:tabLst>
              <a:defRPr/>
            </a:pPr>
            <a:r>
              <a:rPr lang="es-ES" b="1" dirty="0" smtClean="0">
                <a:solidFill>
                  <a:srgbClr val="CC3300"/>
                </a:solidFill>
                <a:latin typeface="+mn-lt"/>
                <a:ea typeface="ＭＳ Ｐゴシック" pitchFamily="34" charset="-128"/>
                <a:cs typeface="Tahoma" charset="0"/>
              </a:rPr>
              <a:t>Modalidad: </a:t>
            </a:r>
            <a:r>
              <a:rPr lang="es-ES" dirty="0" smtClean="0">
                <a:latin typeface="+mn-lt"/>
                <a:ea typeface="ＭＳ Ｐゴシック"/>
                <a:cs typeface="Tahoma" pitchFamily="34" charset="0"/>
              </a:rPr>
              <a:t>Cofinanciado.</a:t>
            </a:r>
          </a:p>
          <a:p>
            <a:pPr marL="274638" indent="-274638" algn="just" defTabSz="361950" fontAlgn="b">
              <a:spcBef>
                <a:spcPts val="1200"/>
              </a:spcBef>
              <a:buFont typeface="Wingdings" pitchFamily="2" charset="2"/>
              <a:buChar char="q"/>
              <a:tabLst>
                <a:tab pos="361950" algn="l"/>
                <a:tab pos="1166813" algn="l"/>
              </a:tabLst>
              <a:defRPr/>
            </a:pPr>
            <a:r>
              <a:rPr lang="es-ES" b="1" dirty="0" smtClean="0">
                <a:solidFill>
                  <a:srgbClr val="CC3300"/>
                </a:solidFill>
                <a:latin typeface="+mn-lt"/>
                <a:ea typeface="ＭＳ Ｐゴシック"/>
                <a:cs typeface="Tahoma" pitchFamily="34" charset="0"/>
              </a:rPr>
              <a:t>Estado </a:t>
            </a:r>
            <a:r>
              <a:rPr lang="es-ES" b="1" dirty="0">
                <a:solidFill>
                  <a:srgbClr val="CC3300"/>
                </a:solidFill>
                <a:latin typeface="+mn-lt"/>
                <a:ea typeface="ＭＳ Ｐゴシック"/>
                <a:cs typeface="Tahoma" pitchFamily="34" charset="0"/>
              </a:rPr>
              <a:t>actual del proceso: </a:t>
            </a:r>
            <a:r>
              <a:rPr lang="es-ES" dirty="0" smtClean="0">
                <a:latin typeface="+mn-lt"/>
                <a:ea typeface="ＭＳ Ｐゴシック"/>
                <a:cs typeface="Tahoma" pitchFamily="34" charset="0"/>
              </a:rPr>
              <a:t>Informe final del estudio de viabilidad en proceso de aprobación.</a:t>
            </a:r>
          </a:p>
          <a:p>
            <a:pPr marL="274638" indent="-274638" algn="just" defTabSz="361950" fontAlgn="b">
              <a:spcBef>
                <a:spcPts val="1200"/>
              </a:spcBef>
              <a:buFont typeface="Wingdings" pitchFamily="2" charset="2"/>
              <a:buChar char="q"/>
              <a:tabLst>
                <a:tab pos="361950" algn="l"/>
                <a:tab pos="1166813" algn="l"/>
              </a:tabLst>
              <a:defRPr/>
            </a:pPr>
            <a:r>
              <a:rPr lang="es-ES" b="1" dirty="0" smtClean="0">
                <a:solidFill>
                  <a:srgbClr val="CC3300"/>
                </a:solidFill>
                <a:latin typeface="+mn-lt"/>
                <a:ea typeface="ＭＳ Ｐゴシック"/>
                <a:cs typeface="Tahoma" pitchFamily="34" charset="0"/>
              </a:rPr>
              <a:t>Fecha </a:t>
            </a:r>
            <a:r>
              <a:rPr lang="es-ES" b="1" dirty="0">
                <a:solidFill>
                  <a:srgbClr val="CC3300"/>
                </a:solidFill>
                <a:latin typeface="+mn-lt"/>
                <a:ea typeface="ＭＳ Ｐゴシック"/>
                <a:cs typeface="Tahoma" pitchFamily="34" charset="0"/>
              </a:rPr>
              <a:t>de </a:t>
            </a:r>
            <a:r>
              <a:rPr lang="es-ES" b="1" dirty="0" smtClean="0">
                <a:solidFill>
                  <a:srgbClr val="CC3300"/>
                </a:solidFill>
                <a:latin typeface="+mn-lt"/>
                <a:ea typeface="ＭＳ Ｐゴシック"/>
                <a:cs typeface="Tahoma" pitchFamily="34" charset="0"/>
              </a:rPr>
              <a:t>adjudicación prevista: </a:t>
            </a:r>
            <a:r>
              <a:rPr lang="es-ES" dirty="0" smtClean="0">
                <a:latin typeface="+mn-lt"/>
                <a:ea typeface="ＭＳ Ｐゴシック"/>
                <a:cs typeface="Tahoma" pitchFamily="34" charset="0"/>
              </a:rPr>
              <a:t>II TRIM 2013.</a:t>
            </a:r>
            <a:endParaRPr lang="es-ES" dirty="0">
              <a:latin typeface="+mn-lt"/>
              <a:ea typeface="ＭＳ Ｐゴシック"/>
              <a:cs typeface="Tahom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071934" y="6429396"/>
            <a:ext cx="46435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 smtClean="0">
                <a:latin typeface="+mn-lt"/>
              </a:rPr>
              <a:t>* Cifra preliminar sujeta a confirmación de estudio técnico. </a:t>
            </a:r>
            <a:endParaRPr lang="es-PE" sz="1050" dirty="0"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6675" y="142875"/>
            <a:ext cx="5441429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800" b="1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MEJORAMIENTO Y MANTENIMIENTO DE LAS CONDICIONES DE NAVEGABILIDAD EN LOS RÍOS HUALLAGA, UCAYALI, MARAÑÓN Y AMAZONAS</a:t>
            </a:r>
            <a:endParaRPr lang="es-ES" sz="1800" b="1" dirty="0" smtClean="0">
              <a:solidFill>
                <a:schemeClr val="tx1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2 Subtítulo"/>
          <p:cNvSpPr>
            <a:spLocks noGrp="1"/>
          </p:cNvSpPr>
          <p:nvPr>
            <p:ph type="subTitle" idx="1"/>
          </p:nvPr>
        </p:nvSpPr>
        <p:spPr bwMode="auto">
          <a:xfrm>
            <a:off x="251520" y="1556792"/>
            <a:ext cx="8496944" cy="49685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s-PE" sz="1800" dirty="0" smtClean="0"/>
              <a:t>Para mantener el desarrollo económico del país se requiere la ejecución de infraestructuras públicas que permitan brindar servicios </a:t>
            </a:r>
            <a:r>
              <a:rPr lang="es-PE" sz="1800" dirty="0"/>
              <a:t>de calidad y competitivos.</a:t>
            </a:r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endParaRPr lang="es-PE" sz="1800" dirty="0"/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s-PE" sz="1800" dirty="0" smtClean="0"/>
              <a:t>Se requiere analizar </a:t>
            </a:r>
            <a:r>
              <a:rPr lang="es-PE" sz="1800" dirty="0"/>
              <a:t>la infraestructura y los servicios de transporte de manera integral, con un enfoque </a:t>
            </a:r>
            <a:r>
              <a:rPr lang="es-PE" sz="1800" dirty="0" smtClean="0"/>
              <a:t>multimodal. </a:t>
            </a:r>
            <a:endParaRPr lang="es-PE" sz="1800" dirty="0"/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endParaRPr lang="es-PE" sz="1800" dirty="0"/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s-PE" sz="1800" dirty="0"/>
              <a:t>El desarrollo de plataformas logísticas </a:t>
            </a:r>
            <a:r>
              <a:rPr lang="es-PE" sz="1800" dirty="0" smtClean="0"/>
              <a:t>ayudan a </a:t>
            </a:r>
            <a:r>
              <a:rPr lang="es-PE" sz="1800" dirty="0"/>
              <a:t>optimizar los flujos de transporte y reducción de los costos </a:t>
            </a:r>
            <a:r>
              <a:rPr lang="es-PE" sz="1800" dirty="0" smtClean="0"/>
              <a:t>logísticos</a:t>
            </a:r>
            <a:r>
              <a:rPr lang="es-PE" sz="1800" dirty="0" smtClean="0">
                <a:solidFill>
                  <a:srgbClr val="0033CC"/>
                </a:solidFill>
              </a:rPr>
              <a:t>. </a:t>
            </a:r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endParaRPr lang="es-PE" sz="1800" dirty="0" smtClean="0">
              <a:solidFill>
                <a:srgbClr val="0033CC"/>
              </a:solidFill>
            </a:endParaRPr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s-PE" sz="1800" dirty="0" smtClean="0"/>
              <a:t>Beneficios:</a:t>
            </a:r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endParaRPr lang="es-ES" sz="1800" dirty="0" smtClean="0">
              <a:solidFill>
                <a:srgbClr val="292929"/>
              </a:solidFill>
            </a:endParaRPr>
          </a:p>
          <a:p>
            <a:pPr marL="536575" indent="-274638" algn="just">
              <a:lnSpc>
                <a:spcPct val="8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s-ES" sz="1800" dirty="0" smtClean="0">
                <a:solidFill>
                  <a:srgbClr val="292929"/>
                </a:solidFill>
              </a:rPr>
              <a:t>Mejorar </a:t>
            </a:r>
            <a:r>
              <a:rPr lang="es-ES" sz="1800" dirty="0">
                <a:solidFill>
                  <a:srgbClr val="292929"/>
                </a:solidFill>
              </a:rPr>
              <a:t>la competitividad de las exportaciones mediante la reducción de costos y la exportación de servicios</a:t>
            </a:r>
            <a:r>
              <a:rPr lang="es-ES" sz="1800" dirty="0" smtClean="0">
                <a:solidFill>
                  <a:srgbClr val="292929"/>
                </a:solidFill>
              </a:rPr>
              <a:t>.</a:t>
            </a:r>
          </a:p>
          <a:p>
            <a:pPr marL="536575" indent="-274638" algn="just">
              <a:lnSpc>
                <a:spcPct val="8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s-ES" sz="1800" dirty="0" smtClean="0">
                <a:solidFill>
                  <a:srgbClr val="292929"/>
                </a:solidFill>
              </a:rPr>
              <a:t>Fortalecer </a:t>
            </a:r>
            <a:r>
              <a:rPr lang="es-ES" sz="1800" dirty="0">
                <a:solidFill>
                  <a:srgbClr val="292929"/>
                </a:solidFill>
              </a:rPr>
              <a:t>la marca país a nivel internacional como destino de inversiones</a:t>
            </a:r>
            <a:r>
              <a:rPr lang="es-ES" sz="1800" dirty="0" smtClean="0">
                <a:solidFill>
                  <a:srgbClr val="292929"/>
                </a:solidFill>
              </a:rPr>
              <a:t>.</a:t>
            </a:r>
            <a:r>
              <a:rPr lang="es-ES" sz="1800" dirty="0">
                <a:solidFill>
                  <a:srgbClr val="292929"/>
                </a:solidFill>
              </a:rPr>
              <a:t> </a:t>
            </a:r>
            <a:endParaRPr lang="es-ES" sz="1800" dirty="0" smtClean="0">
              <a:solidFill>
                <a:srgbClr val="292929"/>
              </a:solidFill>
            </a:endParaRPr>
          </a:p>
          <a:p>
            <a:pPr marL="536575" indent="-274638" algn="just">
              <a:lnSpc>
                <a:spcPct val="8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s-ES" sz="1800" dirty="0" smtClean="0">
                <a:solidFill>
                  <a:srgbClr val="292929"/>
                </a:solidFill>
              </a:rPr>
              <a:t>Reducir </a:t>
            </a:r>
            <a:r>
              <a:rPr lang="es-ES" sz="1800" dirty="0">
                <a:solidFill>
                  <a:srgbClr val="292929"/>
                </a:solidFill>
              </a:rPr>
              <a:t>costos promoviendo el desarrollo del mercado </a:t>
            </a:r>
            <a:r>
              <a:rPr lang="es-ES" sz="1800" dirty="0" smtClean="0">
                <a:solidFill>
                  <a:srgbClr val="292929"/>
                </a:solidFill>
              </a:rPr>
              <a:t>nacional</a:t>
            </a:r>
          </a:p>
          <a:p>
            <a:pPr marL="536575" indent="-274638" algn="just">
              <a:lnSpc>
                <a:spcPct val="8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s-ES" sz="1800" dirty="0" smtClean="0">
                <a:solidFill>
                  <a:srgbClr val="292929"/>
                </a:solidFill>
              </a:rPr>
              <a:t>Contribuir </a:t>
            </a:r>
            <a:r>
              <a:rPr lang="es-ES" sz="1800" dirty="0">
                <a:solidFill>
                  <a:srgbClr val="292929"/>
                </a:solidFill>
              </a:rPr>
              <a:t>al desarrollo de las regiones y a la inclusión social, atrayendo inversiones y generando nuevas oportunidades.</a:t>
            </a:r>
            <a:endParaRPr lang="es-PE" sz="1800" dirty="0">
              <a:solidFill>
                <a:srgbClr val="292929"/>
              </a:solidFill>
            </a:endParaRPr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endParaRPr lang="es-PE" sz="1800" dirty="0"/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endParaRPr lang="es-PE" sz="1600" dirty="0"/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endParaRPr lang="es-ES" sz="1600" b="1" dirty="0" smtClean="0"/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endParaRPr lang="es-PE" sz="1600" dirty="0"/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endParaRPr lang="es-PE" sz="1600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79512" y="260648"/>
            <a:ext cx="5535495" cy="360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33450" rtl="0" eaLnBrk="0" fontAlgn="auto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INFRAESTRUCTURA</a:t>
            </a:r>
            <a:r>
              <a:rPr lang="es-PE" sz="2000" b="1" kern="0" dirty="0" smtClean="0">
                <a:latin typeface="Calibri"/>
              </a:rPr>
              <a:t> </a:t>
            </a:r>
            <a:r>
              <a:rPr kumimoji="0" lang="es-PE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COMO FACTOR ARTICULADOR  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62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332656"/>
            <a:ext cx="4752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marL="17145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b="1" dirty="0" smtClean="0">
                <a:latin typeface="Calibri" pitchFamily="34" charset="0"/>
                <a:cs typeface="Tahoma" pitchFamily="34" charset="0"/>
              </a:rPr>
              <a:t>PROYECCION DE PRINCIPALES CARACTERISTICAS DEL DISEÑO DE LA APP:</a:t>
            </a:r>
            <a:endParaRPr lang="es-ES" b="1" dirty="0">
              <a:latin typeface="Calibri" pitchFamily="34" charset="0"/>
              <a:cs typeface="Tahoma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285720" y="1785926"/>
            <a:ext cx="8542663" cy="4147973"/>
            <a:chOff x="709857" y="1907540"/>
            <a:chExt cx="8542663" cy="4147973"/>
          </a:xfrm>
        </p:grpSpPr>
        <p:sp>
          <p:nvSpPr>
            <p:cNvPr id="7" name="6 CuadroTexto"/>
            <p:cNvSpPr txBox="1"/>
            <p:nvPr/>
          </p:nvSpPr>
          <p:spPr>
            <a:xfrm>
              <a:off x="827584" y="1907540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dirty="0" smtClean="0">
                  <a:solidFill>
                    <a:srgbClr val="000000"/>
                  </a:solidFill>
                  <a:latin typeface="+mn-lt"/>
                </a:rPr>
                <a:t>Riesgo de demanda e ingresos :</a:t>
              </a:r>
              <a:endParaRPr lang="es-PE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491880" y="1916832"/>
              <a:ext cx="576064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PE" dirty="0" smtClean="0">
                  <a:solidFill>
                    <a:srgbClr val="000000"/>
                  </a:solidFill>
                  <a:latin typeface="+mn-lt"/>
                </a:rPr>
                <a:t>A cargo del Concedente. </a:t>
              </a:r>
              <a:br>
                <a:rPr lang="es-PE" dirty="0" smtClean="0">
                  <a:solidFill>
                    <a:srgbClr val="000000"/>
                  </a:solidFill>
                  <a:latin typeface="+mn-lt"/>
                </a:rPr>
              </a:br>
              <a:r>
                <a:rPr lang="es-PE" dirty="0" smtClean="0">
                  <a:solidFill>
                    <a:srgbClr val="000000"/>
                  </a:solidFill>
                  <a:latin typeface="+mn-lt"/>
                </a:rPr>
                <a:t>En relación a las obras: Se garantiza el pago de la inversión ejecutada a todo evento una vez ha sido entregada y aceptada por éste.</a:t>
              </a:r>
              <a:br>
                <a:rPr lang="es-PE" dirty="0" smtClean="0">
                  <a:solidFill>
                    <a:srgbClr val="000000"/>
                  </a:solidFill>
                  <a:latin typeface="+mn-lt"/>
                </a:rPr>
              </a:br>
              <a:r>
                <a:rPr lang="es-PE" dirty="0" smtClean="0">
                  <a:solidFill>
                    <a:srgbClr val="000000"/>
                  </a:solidFill>
                  <a:latin typeface="+mn-lt"/>
                </a:rPr>
                <a:t>En relación a la gestión: Se garantiza pagos por mantenimiento y operación, según oferta económica del Postor adjudicado con la buena pro.</a:t>
              </a:r>
              <a:endParaRPr lang="es-PE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827584" y="4018964"/>
              <a:ext cx="2664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dirty="0" smtClean="0">
                  <a:solidFill>
                    <a:srgbClr val="000000"/>
                  </a:solidFill>
                  <a:latin typeface="+mn-lt"/>
                </a:rPr>
                <a:t>Riesgo de construcción y sobrecostos :</a:t>
              </a:r>
              <a:endParaRPr lang="es-PE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491880" y="4041030"/>
              <a:ext cx="5760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PE" dirty="0" smtClean="0">
                  <a:solidFill>
                    <a:srgbClr val="000000"/>
                  </a:solidFill>
                  <a:latin typeface="+mn-lt"/>
                </a:rPr>
                <a:t>Compartido entre el Concesionario y el Concedente. Posibilidad de reajuste de los pagos en función de expediente técnico, hasta un límite máximo.</a:t>
              </a:r>
              <a:endParaRPr lang="es-PE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827584" y="5143216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dirty="0" smtClean="0">
                  <a:solidFill>
                    <a:srgbClr val="000000"/>
                  </a:solidFill>
                  <a:latin typeface="+mn-lt"/>
                </a:rPr>
                <a:t>Incentivos:</a:t>
              </a:r>
              <a:endParaRPr lang="es-PE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3491880" y="5132183"/>
              <a:ext cx="5760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PE" dirty="0" smtClean="0">
                  <a:solidFill>
                    <a:srgbClr val="000000"/>
                  </a:solidFill>
                  <a:latin typeface="+mn-lt"/>
                </a:rPr>
                <a:t>Compartición  de ganancias entre el Concedente y Concesionario, cuando los ingresos sean superiores a los compromisos de pago de cargo del Concedente.</a:t>
              </a:r>
              <a:endParaRPr lang="es-PE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" name="2 Rectángulo redondeado"/>
            <p:cNvSpPr/>
            <p:nvPr/>
          </p:nvSpPr>
          <p:spPr>
            <a:xfrm>
              <a:off x="709857" y="1988840"/>
              <a:ext cx="117727" cy="14401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709857" y="4100264"/>
              <a:ext cx="117727" cy="14401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709857" y="5252392"/>
              <a:ext cx="117727" cy="14401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agram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72816"/>
            <a:ext cx="842968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lipse"/>
          <p:cNvSpPr/>
          <p:nvPr/>
        </p:nvSpPr>
        <p:spPr>
          <a:xfrm>
            <a:off x="6786578" y="1753760"/>
            <a:ext cx="1214446" cy="92869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 smtClean="0">
                <a:latin typeface="Arial" pitchFamily="34" charset="0"/>
                <a:cs typeface="Arial" pitchFamily="34" charset="0"/>
              </a:rPr>
              <a:t>1 día</a:t>
            </a:r>
            <a:r>
              <a:rPr lang="es-PE" sz="1200" dirty="0" smtClean="0">
                <a:latin typeface="Arial" pitchFamily="34" charset="0"/>
                <a:cs typeface="Arial" pitchFamily="34" charset="0"/>
              </a:rPr>
              <a:t> menos de travesía</a:t>
            </a:r>
            <a:endParaRPr lang="es-P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737836" y="3861048"/>
            <a:ext cx="1428760" cy="1571636"/>
          </a:xfrm>
          <a:prstGeom prst="roundRect">
            <a:avLst/>
          </a:prstGeom>
          <a:solidFill>
            <a:srgbClr val="CC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latin typeface="Arial" pitchFamily="34" charset="0"/>
                <a:cs typeface="Arial" pitchFamily="34" charset="0"/>
              </a:rPr>
              <a:t>Disminución de robos, accidentes y muertes</a:t>
            </a:r>
            <a:endParaRPr lang="es-P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6675" y="142875"/>
            <a:ext cx="51482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s-MX" sz="18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t>MEJORAMIENTO Y MANTENIMIENTO DE LAS CONDICIONES DE NAVEGABILIDAD EN LOS RÍOS HUALLAGA, UCAYALI, MARAÑÓN Y AMAZONAS</a:t>
            </a:r>
            <a:endParaRPr lang="es-ES" sz="1800" b="1" dirty="0" smtClean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23528" y="1412776"/>
            <a:ext cx="546904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 defTabSz="361950" fontAlgn="b">
              <a:spcBef>
                <a:spcPts val="600"/>
              </a:spcBef>
              <a:buFont typeface="Wingdings" pitchFamily="2" charset="2"/>
              <a:buChar char="q"/>
              <a:tabLst>
                <a:tab pos="361950" algn="l"/>
                <a:tab pos="1166813" algn="l"/>
              </a:tabLst>
              <a:defRPr/>
            </a:pPr>
            <a:r>
              <a:rPr lang="es-ES" sz="1600" b="1" dirty="0" smtClean="0">
                <a:solidFill>
                  <a:srgbClr val="CC3300"/>
                </a:solidFill>
                <a:latin typeface="Arial Narrow" pitchFamily="34" charset="0"/>
                <a:ea typeface="ＭＳ Ｐゴシック"/>
                <a:cs typeface="Tahoma" pitchFamily="34" charset="0"/>
              </a:rPr>
              <a:t>Beneficios del Proyecto: </a:t>
            </a:r>
          </a:p>
          <a:p>
            <a:pPr lvl="1" algn="just" defTabSz="361950" fontAlgn="b">
              <a:spcBef>
                <a:spcPts val="600"/>
              </a:spcBef>
              <a:tabLst>
                <a:tab pos="361950" algn="l"/>
                <a:tab pos="1166813" algn="l"/>
              </a:tabLst>
              <a:defRPr/>
            </a:pPr>
            <a:endParaRPr lang="es-PE" sz="1600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143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880350" y="5301208"/>
            <a:ext cx="3504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Calibri" pitchFamily="34" charset="0"/>
              </a:rPr>
              <a:t>www.proinversion.gob.pe</a:t>
            </a:r>
            <a:endParaRPr lang="es-ES" sz="2400" b="1" dirty="0">
              <a:solidFill>
                <a:srgbClr val="FFFFFF"/>
              </a:solidFill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699792" y="5733256"/>
            <a:ext cx="397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Calibri" pitchFamily="34" charset="0"/>
              </a:rPr>
              <a:t>contact@proinversion.gob.pe</a:t>
            </a:r>
            <a:endParaRPr lang="es-ES" sz="2400" b="1" dirty="0">
              <a:solidFill>
                <a:srgbClr val="000000"/>
              </a:solidFill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2377302" y="6135687"/>
            <a:ext cx="46185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Calibri" pitchFamily="34" charset="0"/>
              </a:rPr>
              <a:t>gvillafranqui@proinversion.gob.pe</a:t>
            </a:r>
            <a:endParaRPr lang="es-E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85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 bwMode="auto">
          <a:xfrm>
            <a:off x="12080" y="188640"/>
            <a:ext cx="5112568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2000" b="1" dirty="0" smtClean="0">
                <a:solidFill>
                  <a:schemeClr val="tx1"/>
                </a:solidFill>
              </a:rPr>
              <a:t>CORREDORES LOGISTICOS Y LA INICIATIVA DE INTEGRACIÓN REGIONAL SUDAMERICANA</a:t>
            </a:r>
            <a:r>
              <a:rPr lang="es-PE" b="1" dirty="0" smtClean="0">
                <a:solidFill>
                  <a:schemeClr val="tx1"/>
                </a:solidFill>
              </a:rPr>
              <a:t/>
            </a:r>
            <a:br>
              <a:rPr lang="es-PE" b="1" dirty="0" smtClean="0">
                <a:solidFill>
                  <a:schemeClr val="tx1"/>
                </a:solidFill>
              </a:rPr>
            </a:br>
            <a:endParaRPr lang="es-PE" dirty="0" smtClean="0">
              <a:solidFill>
                <a:schemeClr val="tx1"/>
              </a:solidFill>
            </a:endParaRPr>
          </a:p>
        </p:txBody>
      </p:sp>
      <p:sp>
        <p:nvSpPr>
          <p:cNvPr id="4099" name="2 Subtítulo"/>
          <p:cNvSpPr>
            <a:spLocks noGrp="1"/>
          </p:cNvSpPr>
          <p:nvPr>
            <p:ph type="subTitle" idx="1"/>
          </p:nvPr>
        </p:nvSpPr>
        <p:spPr bwMode="auto">
          <a:xfrm>
            <a:off x="179512" y="1340768"/>
            <a:ext cx="4464496" cy="55172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80000"/>
              </a:lnSpc>
            </a:pPr>
            <a:endParaRPr lang="es-PE" sz="1800" dirty="0" smtClean="0"/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s-PE" sz="1800" dirty="0" smtClean="0"/>
              <a:t>Los corredores logísticos consolidados se ven complementados con la ejecución de </a:t>
            </a:r>
            <a:r>
              <a:rPr lang="es-PE" sz="1800" dirty="0"/>
              <a:t>la Iniciativa para la Integración de la Infraestructura Regional Suramericana (</a:t>
            </a:r>
            <a:r>
              <a:rPr lang="es-PE" sz="1800" dirty="0" smtClean="0"/>
              <a:t>IIRSA).</a:t>
            </a:r>
            <a:endParaRPr lang="es-PE" sz="1800" dirty="0"/>
          </a:p>
          <a:p>
            <a:pPr algn="just">
              <a:lnSpc>
                <a:spcPct val="80000"/>
              </a:lnSpc>
            </a:pPr>
            <a:endParaRPr lang="es-ES" sz="1800" dirty="0" smtClean="0"/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s-ES" sz="1800" dirty="0" smtClean="0"/>
              <a:t>IIRSA tiene por objeto promover el desarrollo de la infraestructura bajo una visión regional, procurando la integración física de los países de Suramérica. </a:t>
            </a:r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endParaRPr lang="es-ES" sz="1800" dirty="0" smtClean="0"/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s-PE" sz="1800" dirty="0" smtClean="0"/>
              <a:t>IIRSA : Tres </a:t>
            </a:r>
            <a:r>
              <a:rPr lang="es-PE" sz="1800" dirty="0"/>
              <a:t>ejes de integración</a:t>
            </a:r>
            <a:r>
              <a:rPr lang="es-PE" sz="1800" dirty="0" smtClean="0"/>
              <a:t>.</a:t>
            </a:r>
            <a:endParaRPr lang="es-PE" sz="1800" dirty="0"/>
          </a:p>
          <a:p>
            <a:pPr marL="800100" lvl="1" indent="-436563" algn="just">
              <a:lnSpc>
                <a:spcPct val="8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s-PE" sz="1800" dirty="0"/>
              <a:t>Eje Amazonas </a:t>
            </a:r>
            <a:r>
              <a:rPr lang="es-PE" sz="1800" dirty="0" smtClean="0"/>
              <a:t>Norte (IIRSA Norte)</a:t>
            </a:r>
            <a:endParaRPr lang="es-PE" sz="1800" dirty="0"/>
          </a:p>
          <a:p>
            <a:pPr marL="800100" lvl="1" indent="-436563" algn="just">
              <a:lnSpc>
                <a:spcPct val="8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s-PE" sz="1800" dirty="0"/>
              <a:t>Eje Amazonas </a:t>
            </a:r>
            <a:r>
              <a:rPr lang="es-PE" sz="1800" dirty="0" smtClean="0"/>
              <a:t>Centro (IIRSA Centro)</a:t>
            </a:r>
            <a:endParaRPr lang="es-PE" sz="1800" dirty="0"/>
          </a:p>
          <a:p>
            <a:pPr marL="800100" lvl="1" indent="-436563" algn="just">
              <a:lnSpc>
                <a:spcPct val="8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s-PE" sz="1800" dirty="0"/>
              <a:t>Eje Perú Brasil </a:t>
            </a:r>
            <a:r>
              <a:rPr lang="es-PE" sz="1800" dirty="0" smtClean="0"/>
              <a:t>(IIRSA Sur)</a:t>
            </a:r>
            <a:endParaRPr lang="es-PE" sz="1800" dirty="0"/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endParaRPr lang="es-ES" sz="1600" dirty="0" smtClean="0"/>
          </a:p>
          <a:p>
            <a:pPr>
              <a:lnSpc>
                <a:spcPct val="80000"/>
              </a:lnSpc>
            </a:pPr>
            <a:endParaRPr lang="es-PE" sz="2000" dirty="0" smtClean="0">
              <a:solidFill>
                <a:srgbClr val="0033CC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284824"/>
            <a:ext cx="3868109" cy="5321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 descr="mapa_puertos_concesionados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43" y="1285875"/>
            <a:ext cx="3852863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http://www.tisur.com.pe/galeriaimagenes/1155686227_tisur10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500688"/>
            <a:ext cx="2490788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3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43125"/>
            <a:ext cx="27162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6" name="Picture 8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786188"/>
            <a:ext cx="2714625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60" name="Group 52"/>
          <p:cNvGraphicFramePr>
            <a:graphicFrameLocks noGrp="1"/>
          </p:cNvGraphicFramePr>
          <p:nvPr/>
        </p:nvGraphicFramePr>
        <p:xfrm>
          <a:off x="1214438" y="4549775"/>
          <a:ext cx="3857625" cy="401638"/>
        </p:xfrm>
        <a:graphic>
          <a:graphicData uri="http://schemas.openxmlformats.org/drawingml/2006/table">
            <a:tbl>
              <a:tblPr/>
              <a:tblGrid>
                <a:gridCol w="2786063"/>
                <a:gridCol w="1071562"/>
              </a:tblGrid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DP WORLD PERÚ (2006)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Terminal de Contenedores – Muelle Sur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R="0" marT="36041" marB="360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US$ 617 MM</a:t>
                      </a:r>
                    </a:p>
                  </a:txBody>
                  <a:tcPr marL="0" marR="0" marT="36041" marB="360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16" name="15 Elipse"/>
          <p:cNvSpPr/>
          <p:nvPr/>
        </p:nvSpPr>
        <p:spPr>
          <a:xfrm flipH="1" flipV="1">
            <a:off x="6049963" y="4714875"/>
            <a:ext cx="214312" cy="1428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18" name="17 Forma"/>
          <p:cNvCxnSpPr>
            <a:endCxn id="6226" idx="3"/>
          </p:cNvCxnSpPr>
          <p:nvPr/>
        </p:nvCxnSpPr>
        <p:spPr>
          <a:xfrm rot="10800000">
            <a:off x="3929063" y="4240213"/>
            <a:ext cx="1835150" cy="688975"/>
          </a:xfrm>
          <a:prstGeom prst="bentConnector3">
            <a:avLst>
              <a:gd name="adj1" fmla="val 33355"/>
            </a:avLst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059" name="Group 51"/>
          <p:cNvGraphicFramePr>
            <a:graphicFrameLocks noGrp="1"/>
          </p:cNvGraphicFramePr>
          <p:nvPr/>
        </p:nvGraphicFramePr>
        <p:xfrm>
          <a:off x="500063" y="3063875"/>
          <a:ext cx="4143375" cy="565696"/>
        </p:xfrm>
        <a:graphic>
          <a:graphicData uri="http://schemas.openxmlformats.org/drawingml/2006/table">
            <a:tbl>
              <a:tblPr/>
              <a:tblGrid>
                <a:gridCol w="3186113"/>
                <a:gridCol w="957262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TERMINALES PORTUARIOS EUROANDINOS PAITA (2009)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Arial Unicode MS"/>
                          <a:cs typeface="Arial Unicode MS"/>
                        </a:rPr>
                        <a:t>Terminal Portuario de </a:t>
                      </a:r>
                      <a:r>
                        <a:rPr kumimoji="0" lang="es-ES_tradnl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Arial Unicode MS"/>
                          <a:cs typeface="Arial Unicode MS"/>
                        </a:rPr>
                        <a:t>Paita</a:t>
                      </a:r>
                      <a:endParaRPr kumimoji="0" lang="es-MX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Arial Unicode MS"/>
                        <a:cs typeface="Arial Unicode MS"/>
                      </a:endParaRPr>
                    </a:p>
                  </a:txBody>
                  <a:tcPr marR="0" marT="35960" marB="359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US$ 231.8 MM</a:t>
                      </a:r>
                    </a:p>
                  </a:txBody>
                  <a:tcPr marL="0" marR="0" marT="35960" marB="359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25" name="24 Elipse"/>
          <p:cNvSpPr/>
          <p:nvPr/>
        </p:nvSpPr>
        <p:spPr>
          <a:xfrm flipH="1" flipV="1">
            <a:off x="5049838" y="3000375"/>
            <a:ext cx="214312" cy="1428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26" name="17 Forma"/>
          <p:cNvCxnSpPr/>
          <p:nvPr/>
        </p:nvCxnSpPr>
        <p:spPr>
          <a:xfrm rot="10800000">
            <a:off x="3214688" y="2643188"/>
            <a:ext cx="1428750" cy="35718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058" name="Group 50"/>
          <p:cNvGraphicFramePr>
            <a:graphicFrameLocks noGrp="1"/>
          </p:cNvGraphicFramePr>
          <p:nvPr/>
        </p:nvGraphicFramePr>
        <p:xfrm>
          <a:off x="2000250" y="6357938"/>
          <a:ext cx="3857625" cy="401637"/>
        </p:xfrm>
        <a:graphic>
          <a:graphicData uri="http://schemas.openxmlformats.org/drawingml/2006/table">
            <a:tbl>
              <a:tblPr/>
              <a:tblGrid>
                <a:gridCol w="2786063"/>
                <a:gridCol w="1071562"/>
              </a:tblGrid>
              <a:tr h="401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TISUR (1999)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Arial Unicode MS"/>
                          <a:cs typeface="Arial Unicode MS"/>
                        </a:rPr>
                        <a:t>Puerto de  atraque directo de </a:t>
                      </a:r>
                      <a:r>
                        <a:rPr kumimoji="0" lang="es-ES_tradnl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Arial Unicode MS"/>
                          <a:cs typeface="Arial Unicode MS"/>
                        </a:rPr>
                        <a:t>Matarani</a:t>
                      </a:r>
                      <a:endParaRPr kumimoji="0" lang="es-MX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Arial Unicode MS"/>
                        <a:cs typeface="Arial Unicode MS"/>
                      </a:endParaRPr>
                    </a:p>
                  </a:txBody>
                  <a:tcPr marR="0" marT="36041" marB="360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US$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31 MM</a:t>
                      </a:r>
                    </a:p>
                  </a:txBody>
                  <a:tcPr marL="0" marR="0" marT="36041" marB="360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40" name="39 Elipse"/>
          <p:cNvSpPr/>
          <p:nvPr/>
        </p:nvSpPr>
        <p:spPr>
          <a:xfrm flipH="1" flipV="1">
            <a:off x="6978650" y="5572125"/>
            <a:ext cx="214313" cy="1428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41" name="17 Forma"/>
          <p:cNvCxnSpPr/>
          <p:nvPr/>
        </p:nvCxnSpPr>
        <p:spPr>
          <a:xfrm rot="10800000">
            <a:off x="4500563" y="5786438"/>
            <a:ext cx="2143125" cy="158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71438" y="5572125"/>
            <a:ext cx="17145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marL="177800" indent="-177800" algn="ctr">
              <a:lnSpc>
                <a:spcPct val="80000"/>
              </a:lnSpc>
              <a:buClr>
                <a:srgbClr val="C00000"/>
              </a:buClr>
              <a:defRPr/>
            </a:pPr>
            <a:r>
              <a:rPr lang="en-US" sz="16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	</a:t>
            </a:r>
          </a:p>
          <a:p>
            <a:pPr marL="177800" indent="-177800" algn="ctr">
              <a:lnSpc>
                <a:spcPct val="80000"/>
              </a:lnSpc>
              <a:buClr>
                <a:srgbClr val="C00000"/>
              </a:buClr>
              <a:defRPr/>
            </a:pPr>
            <a:r>
              <a:rPr lang="es-MX" sz="18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US$ 1,792 MM</a:t>
            </a:r>
            <a:br>
              <a:rPr lang="es-MX" sz="18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</a:br>
            <a:r>
              <a:rPr lang="es-MX" sz="18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en compromisos de inversión.</a:t>
            </a:r>
            <a:endParaRPr lang="es-ES" sz="1800" dirty="0">
              <a:solidFill>
                <a:schemeClr val="bg1"/>
              </a:solidFill>
              <a:latin typeface="Arial Narrow" pitchFamily="34" charset="0"/>
              <a:cs typeface="+mn-cs"/>
            </a:endParaRPr>
          </a:p>
          <a:p>
            <a:pPr marL="177800" indent="-177800" algn="ctr">
              <a:lnSpc>
                <a:spcPct val="80000"/>
              </a:lnSpc>
              <a:buClr>
                <a:srgbClr val="C00000"/>
              </a:buClr>
              <a:defRPr/>
            </a:pPr>
            <a:r>
              <a:rPr lang="en-US" sz="16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.</a:t>
            </a:r>
          </a:p>
        </p:txBody>
      </p:sp>
      <p:graphicFrame>
        <p:nvGraphicFramePr>
          <p:cNvPr id="43062" name="Group 54"/>
          <p:cNvGraphicFramePr>
            <a:graphicFrameLocks noGrp="1"/>
          </p:cNvGraphicFramePr>
          <p:nvPr/>
        </p:nvGraphicFramePr>
        <p:xfrm>
          <a:off x="5786438" y="3857625"/>
          <a:ext cx="3143250" cy="914400"/>
        </p:xfrm>
        <a:graphic>
          <a:graphicData uri="http://schemas.openxmlformats.org/drawingml/2006/table">
            <a:tbl>
              <a:tblPr/>
              <a:tblGrid>
                <a:gridCol w="1178718"/>
                <a:gridCol w="1964532"/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US$ 120.3 MM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CONSORCIO TRANSPORTADORA CALLAO (2010)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Arial Unicode MS"/>
                          <a:cs typeface="Arial Unicode MS"/>
                        </a:rPr>
                        <a:t>Terminal de Embarque de Concentrados de Minerales</a:t>
                      </a:r>
                      <a:endParaRPr kumimoji="0" lang="es-PE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071813"/>
            <a:ext cx="20002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17 Forma"/>
          <p:cNvCxnSpPr/>
          <p:nvPr/>
        </p:nvCxnSpPr>
        <p:spPr>
          <a:xfrm rot="10800000" flipV="1">
            <a:off x="6000750" y="4714875"/>
            <a:ext cx="1928813" cy="142875"/>
          </a:xfrm>
          <a:prstGeom prst="bentConnector3">
            <a:avLst>
              <a:gd name="adj1" fmla="val -945"/>
            </a:avLst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Elipse"/>
          <p:cNvSpPr/>
          <p:nvPr/>
        </p:nvSpPr>
        <p:spPr>
          <a:xfrm flipH="1" flipV="1">
            <a:off x="7202488" y="5500688"/>
            <a:ext cx="441325" cy="2857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30" name="Group 54"/>
          <p:cNvGraphicFramePr>
            <a:graphicFrameLocks noGrp="1"/>
          </p:cNvGraphicFramePr>
          <p:nvPr/>
        </p:nvGraphicFramePr>
        <p:xfrm>
          <a:off x="5500688" y="2008188"/>
          <a:ext cx="3429000" cy="777875"/>
        </p:xfrm>
        <a:graphic>
          <a:graphicData uri="http://schemas.openxmlformats.org/drawingml/2006/table">
            <a:tbl>
              <a:tblPr/>
              <a:tblGrid>
                <a:gridCol w="1285874"/>
                <a:gridCol w="2143126"/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US$ 44.1 MM</a:t>
                      </a:r>
                    </a:p>
                  </a:txBody>
                  <a:tcPr marL="91439" marR="91439" marT="45757" marB="4575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Consorcio Portuario Yurimaguas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(2011)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3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Terminal portuario de Yurimaguas-Nueva Reforma</a:t>
                      </a:r>
                      <a:endParaRPr kumimoji="0" lang="es-PE" sz="13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 marT="45757" marB="4575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cxnSp>
        <p:nvCxnSpPr>
          <p:cNvPr id="32" name="17 Forma"/>
          <p:cNvCxnSpPr/>
          <p:nvPr/>
        </p:nvCxnSpPr>
        <p:spPr>
          <a:xfrm rot="10800000" flipV="1">
            <a:off x="6429375" y="2786063"/>
            <a:ext cx="1357313" cy="214312"/>
          </a:xfrm>
          <a:prstGeom prst="bentConnector3">
            <a:avLst>
              <a:gd name="adj1" fmla="val 55"/>
            </a:avLst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834" name="Picture 2" descr="D:\untitled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285875"/>
            <a:ext cx="21431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" name="53 Tabla"/>
          <p:cNvGraphicFramePr>
            <a:graphicFrameLocks noGrp="1"/>
          </p:cNvGraphicFramePr>
          <p:nvPr/>
        </p:nvGraphicFramePr>
        <p:xfrm>
          <a:off x="6072188" y="6037263"/>
          <a:ext cx="3000375" cy="749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642"/>
                <a:gridCol w="1953733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US$ 748.7 MM</a:t>
                      </a:r>
                      <a:endParaRPr kumimoji="0" lang="es-PE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91439" marR="91439" marT="45689" marB="4568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CONSORCIO APM TERMINALS </a:t>
                      </a:r>
                      <a:r>
                        <a:rPr kumimoji="0" lang="es-E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(2011)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Terminal  Norte </a:t>
                      </a:r>
                      <a:r>
                        <a:rPr kumimoji="0" lang="en-US" sz="12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Multipropósito</a:t>
                      </a: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 del Callao</a:t>
                      </a:r>
                      <a:r>
                        <a:rPr kumimoji="0" lang="es-E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 </a:t>
                      </a:r>
                      <a:endParaRPr kumimoji="0" lang="es-PE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91439" marR="91439" marT="45689" marB="4568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5" name="Picture 4" descr="http://mercadoenergia.com/mercado/wp-content/uploads/2010/09/images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143500"/>
            <a:ext cx="19288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17 Forma"/>
          <p:cNvCxnSpPr/>
          <p:nvPr/>
        </p:nvCxnSpPr>
        <p:spPr>
          <a:xfrm rot="10800000">
            <a:off x="5929313" y="4929188"/>
            <a:ext cx="2143125" cy="214312"/>
          </a:xfrm>
          <a:prstGeom prst="bentConnector3">
            <a:avLst>
              <a:gd name="adj1" fmla="val -666"/>
            </a:avLst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1 Título"/>
          <p:cNvSpPr txBox="1">
            <a:spLocks/>
          </p:cNvSpPr>
          <p:nvPr/>
        </p:nvSpPr>
        <p:spPr>
          <a:xfrm>
            <a:off x="0" y="116632"/>
            <a:ext cx="5724128" cy="7647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PE" sz="2000" b="1" dirty="0" smtClean="0">
                <a:solidFill>
                  <a:schemeClr val="tx1"/>
                </a:solidFill>
              </a:rPr>
              <a:t>EN EL MARCO DEL DESARROLLO DE LOS CORREDORES LOGISTICO EL ESTADO HA ENTREGADO LAS SIGUIENTES CONCESIONES PORTUARIAS:</a:t>
            </a:r>
            <a:endParaRPr lang="es-P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F1DF96-4180-41B2-A589-BD6924E25B80}" type="slidenum">
              <a:rPr lang="es-ES" smtClean="0">
                <a:latin typeface="Arial" pitchFamily="34" charset="0"/>
              </a:rPr>
              <a:pPr/>
              <a:t>5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 rot="10800000" flipV="1">
            <a:off x="323527" y="1340768"/>
            <a:ext cx="856895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just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es-ES" dirty="0" smtClean="0">
                <a:latin typeface="+mn-lt"/>
              </a:rPr>
              <a:t>El </a:t>
            </a:r>
            <a:r>
              <a:rPr lang="es-ES" dirty="0">
                <a:latin typeface="+mn-lt"/>
              </a:rPr>
              <a:t>Eje </a:t>
            </a:r>
            <a:r>
              <a:rPr lang="es-ES" dirty="0" smtClean="0">
                <a:latin typeface="+mn-lt"/>
              </a:rPr>
              <a:t>Amazonas </a:t>
            </a:r>
            <a:r>
              <a:rPr lang="es-ES" dirty="0">
                <a:latin typeface="+mn-lt"/>
              </a:rPr>
              <a:t>Norte es una carretera Bioceánica - </a:t>
            </a:r>
            <a:r>
              <a:rPr lang="es-ES" dirty="0" smtClean="0">
                <a:latin typeface="+mn-lt"/>
              </a:rPr>
              <a:t>IIRSA </a:t>
            </a:r>
            <a:r>
              <a:rPr lang="es-ES" dirty="0">
                <a:latin typeface="+mn-lt"/>
              </a:rPr>
              <a:t>Eje del Amazonas de 955 Km. desde el Pacífico hasta la Amazonía que une el Puerto Marítimo de Paita con la ciudad y puerto fluvial de Yurimaguas, atravesando las regiones de Piura, Lambayeque, Cajamarca, Amazonas, San Martín y Loreto, lo que posibilita la interconexión fluvial del Norte Peruano con el </a:t>
            </a:r>
            <a:r>
              <a:rPr lang="es-ES" dirty="0" smtClean="0">
                <a:latin typeface="+mn-lt"/>
              </a:rPr>
              <a:t>Brasil.</a:t>
            </a:r>
            <a:endParaRPr lang="es-PE" dirty="0">
              <a:latin typeface="+mn-lt"/>
            </a:endParaRPr>
          </a:p>
          <a:p>
            <a:pPr marL="285750" indent="-285750" algn="just" eaLnBrk="0" hangingPunct="0">
              <a:buClr>
                <a:srgbClr val="FF0000"/>
              </a:buClr>
              <a:buFont typeface="Wingdings" pitchFamily="2" charset="2"/>
              <a:buChar char="q"/>
            </a:pPr>
            <a:endParaRPr lang="es-ES" dirty="0" smtClean="0">
              <a:latin typeface="+mn-lt"/>
              <a:cs typeface="Times New Roman" pitchFamily="18" charset="0"/>
            </a:endParaRPr>
          </a:p>
          <a:p>
            <a:pPr marL="285750" indent="-285750" algn="just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es-ES" dirty="0" smtClean="0">
                <a:latin typeface="+mn-lt"/>
              </a:rPr>
              <a:t>Concesiones portuarias entregadas:</a:t>
            </a:r>
            <a:endParaRPr lang="es-PE" dirty="0">
              <a:latin typeface="+mn-lt"/>
            </a:endParaRPr>
          </a:p>
          <a:p>
            <a:pPr marL="285750" indent="-285750" algn="just" eaLnBrk="0" hangingPunct="0">
              <a:buFont typeface="Wingdings" pitchFamily="2" charset="2"/>
              <a:buChar char="q"/>
            </a:pPr>
            <a:endParaRPr lang="es-ES" dirty="0" smtClean="0">
              <a:latin typeface="+mn-lt"/>
              <a:cs typeface="Times New Roman" pitchFamily="18" charset="0"/>
            </a:endParaRPr>
          </a:p>
          <a:p>
            <a:pPr marL="800100" lvl="2" indent="-342900">
              <a:buFont typeface="Wingdings" pitchFamily="2" charset="2"/>
              <a:buChar char="§"/>
            </a:pPr>
            <a:r>
              <a:rPr lang="es-ES" dirty="0" smtClean="0">
                <a:latin typeface="+mn-lt"/>
              </a:rPr>
              <a:t>Terminal Portuario de Paita</a:t>
            </a:r>
          </a:p>
          <a:p>
            <a:pPr marL="800100" lvl="2" indent="-342900">
              <a:buFont typeface="Wingdings" pitchFamily="2" charset="2"/>
              <a:buChar char="§"/>
            </a:pPr>
            <a:r>
              <a:rPr lang="es-ES" dirty="0" smtClean="0">
                <a:latin typeface="+mn-lt"/>
              </a:rPr>
              <a:t>Terminal Portuario de Yurimaguas – Nueva Reforma </a:t>
            </a:r>
          </a:p>
          <a:p>
            <a:pPr algn="just" eaLnBrk="0" hangingPunct="0"/>
            <a:endParaRPr lang="es-ES" sz="1600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23528" y="414894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s-ES" sz="2000" b="1" dirty="0">
                <a:latin typeface="+mj-lt"/>
                <a:cs typeface="Times New Roman" pitchFamily="18" charset="0"/>
              </a:rPr>
              <a:t>EJE AMAZONAS </a:t>
            </a:r>
            <a:r>
              <a:rPr lang="es-ES" sz="2000" b="1" dirty="0" smtClean="0">
                <a:latin typeface="+mj-lt"/>
                <a:cs typeface="Times New Roman" pitchFamily="18" charset="0"/>
              </a:rPr>
              <a:t>NORTE – IIRSA NORTE</a:t>
            </a:r>
            <a:endParaRPr lang="es-ES" sz="2000" b="1" dirty="0">
              <a:latin typeface="+mj-lt"/>
              <a:cs typeface="Times New Roman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87" y="4365103"/>
            <a:ext cx="5019229" cy="19578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4429124" y="2797401"/>
            <a:ext cx="4500594" cy="372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361950" fontAlgn="b">
              <a:spcBef>
                <a:spcPts val="600"/>
              </a:spcBef>
              <a:buFont typeface="Wingdings" pitchFamily="2" charset="2"/>
              <a:buChar char="q"/>
            </a:pPr>
            <a:r>
              <a:rPr lang="es-ES" sz="1500" b="1" dirty="0">
                <a:solidFill>
                  <a:srgbClr val="CC3300"/>
                </a:solidFill>
                <a:latin typeface="Calibri" pitchFamily="34" charset="0"/>
              </a:rPr>
              <a:t>Descripción: </a:t>
            </a:r>
            <a:r>
              <a:rPr lang="es-ES" sz="1500" dirty="0" smtClean="0">
                <a:latin typeface="Calibri" pitchFamily="34" charset="0"/>
                <a:cs typeface="Tahoma" pitchFamily="34" charset="0"/>
              </a:rPr>
              <a:t>Diseño</a:t>
            </a:r>
            <a:r>
              <a:rPr lang="es-ES" sz="1500" dirty="0">
                <a:latin typeface="Calibri" pitchFamily="34" charset="0"/>
                <a:cs typeface="Tahoma" pitchFamily="34" charset="0"/>
              </a:rPr>
              <a:t>, construcción, financiamiento, conservación y explotación (operación) del </a:t>
            </a:r>
            <a:r>
              <a:rPr lang="es-ES" sz="1500" dirty="0" smtClean="0">
                <a:latin typeface="Calibri" pitchFamily="34" charset="0"/>
                <a:cs typeface="Tahoma" pitchFamily="34" charset="0"/>
              </a:rPr>
              <a:t>TP Paita</a:t>
            </a:r>
            <a:r>
              <a:rPr lang="es-ES" sz="1500" dirty="0">
                <a:latin typeface="Calibri" pitchFamily="34" charset="0"/>
                <a:cs typeface="Tahoma" pitchFamily="34" charset="0"/>
              </a:rPr>
              <a:t>, abarcando la </a:t>
            </a:r>
            <a:r>
              <a:rPr lang="es-PE" sz="1500" dirty="0">
                <a:latin typeface="Calibri" pitchFamily="34" charset="0"/>
                <a:cs typeface="Tahoma" pitchFamily="34" charset="0"/>
              </a:rPr>
              <a:t>construcción de un nuevo Muelle de Contenedores, así como el reforzamiento del </a:t>
            </a:r>
            <a:r>
              <a:rPr lang="es-PE" sz="1500" dirty="0" smtClean="0">
                <a:latin typeface="Calibri" pitchFamily="34" charset="0"/>
                <a:cs typeface="Tahoma" pitchFamily="34" charset="0"/>
              </a:rPr>
              <a:t>m</a:t>
            </a:r>
            <a:r>
              <a:rPr lang="es-PE" sz="1500" dirty="0" smtClean="0">
                <a:latin typeface="Calibri" pitchFamily="34" charset="0"/>
                <a:ea typeface="ＭＳ Ｐゴシック" pitchFamily="34" charset="-128"/>
              </a:rPr>
              <a:t>uelle espigón existente </a:t>
            </a:r>
            <a:r>
              <a:rPr lang="es-PE" sz="1500" dirty="0">
                <a:latin typeface="Calibri" pitchFamily="34" charset="0"/>
              </a:rPr>
              <a:t>y la operación de ambos muelles</a:t>
            </a:r>
            <a:r>
              <a:rPr lang="es-PE" sz="1500" dirty="0">
                <a:latin typeface="Calibri" pitchFamily="34" charset="0"/>
                <a:ea typeface="ＭＳ Ｐゴシック" pitchFamily="34" charset="-128"/>
              </a:rPr>
              <a:t>.</a:t>
            </a:r>
            <a:endParaRPr lang="es-ES" sz="1500" dirty="0">
              <a:latin typeface="Calibri" pitchFamily="34" charset="0"/>
              <a:ea typeface="ＭＳ Ｐゴシック" pitchFamily="34" charset="-128"/>
            </a:endParaRPr>
          </a:p>
          <a:p>
            <a:pPr marL="442913" lvl="1" indent="-177800" algn="just" defTabSz="361950">
              <a:buClr>
                <a:srgbClr val="CC3300"/>
              </a:buClr>
              <a:buFont typeface="Arial" pitchFamily="34" charset="0"/>
              <a:buChar char="•"/>
            </a:pPr>
            <a:r>
              <a:rPr lang="es-ES" sz="1500" b="1" dirty="0">
                <a:solidFill>
                  <a:srgbClr val="CC3300"/>
                </a:solidFill>
                <a:latin typeface="Calibri" pitchFamily="34" charset="0"/>
                <a:cs typeface="Tahoma" pitchFamily="34" charset="0"/>
              </a:rPr>
              <a:t>Inversión estimada </a:t>
            </a:r>
            <a:r>
              <a:rPr lang="es-ES" sz="1500" b="1" dirty="0">
                <a:latin typeface="Calibri" pitchFamily="34" charset="0"/>
                <a:cs typeface="Tahoma" pitchFamily="34" charset="0"/>
              </a:rPr>
              <a:t>(sin IGV)</a:t>
            </a:r>
            <a:r>
              <a:rPr lang="es-ES" sz="1500" dirty="0">
                <a:latin typeface="Calibri" pitchFamily="34" charset="0"/>
                <a:cs typeface="Tahoma" pitchFamily="34" charset="0"/>
              </a:rPr>
              <a:t>: US$ 123.7 </a:t>
            </a:r>
            <a:r>
              <a:rPr lang="es-ES" sz="1500" dirty="0" smtClean="0">
                <a:latin typeface="Calibri" pitchFamily="34" charset="0"/>
                <a:cs typeface="Tahoma" pitchFamily="34" charset="0"/>
              </a:rPr>
              <a:t>millones. El </a:t>
            </a:r>
            <a:r>
              <a:rPr lang="es-ES" sz="1500" dirty="0">
                <a:latin typeface="Calibri" pitchFamily="34" charset="0"/>
                <a:cs typeface="Tahoma" pitchFamily="34" charset="0"/>
              </a:rPr>
              <a:t>Postor además ofreció un monto de </a:t>
            </a:r>
            <a:r>
              <a:rPr lang="es-ES" sz="1500" dirty="0" smtClean="0">
                <a:latin typeface="Calibri" pitchFamily="34" charset="0"/>
                <a:cs typeface="Tahoma" pitchFamily="34" charset="0"/>
              </a:rPr>
              <a:t>US$ 100 </a:t>
            </a:r>
            <a:r>
              <a:rPr lang="es-ES" sz="1500" dirty="0">
                <a:latin typeface="Calibri" pitchFamily="34" charset="0"/>
                <a:cs typeface="Tahoma" pitchFamily="34" charset="0"/>
              </a:rPr>
              <a:t>millones </a:t>
            </a:r>
            <a:r>
              <a:rPr lang="es-ES" sz="1500" dirty="0" smtClean="0">
                <a:latin typeface="Calibri" pitchFamily="34" charset="0"/>
                <a:cs typeface="Tahoma" pitchFamily="34" charset="0"/>
              </a:rPr>
              <a:t>de Inversión </a:t>
            </a:r>
            <a:r>
              <a:rPr lang="es-ES" sz="1500" dirty="0">
                <a:latin typeface="Calibri" pitchFamily="34" charset="0"/>
                <a:cs typeface="Tahoma" pitchFamily="34" charset="0"/>
              </a:rPr>
              <a:t>Complementaria Adicional </a:t>
            </a:r>
          </a:p>
          <a:p>
            <a:pPr marL="449263" lvl="1" indent="-187325" algn="just" defTabSz="361950" fontAlgn="b">
              <a:spcBef>
                <a:spcPts val="300"/>
              </a:spcBef>
              <a:buFont typeface="Arial" pitchFamily="34" charset="0"/>
              <a:buChar char="•"/>
            </a:pPr>
            <a:r>
              <a:rPr lang="es-ES" sz="1500" b="1" dirty="0">
                <a:solidFill>
                  <a:srgbClr val="CC3300"/>
                </a:solidFill>
                <a:latin typeface="Calibri" pitchFamily="34" charset="0"/>
                <a:cs typeface="Tahoma" pitchFamily="34" charset="0"/>
              </a:rPr>
              <a:t>Plazo de la concesión: </a:t>
            </a:r>
            <a:r>
              <a:rPr lang="es-ES" sz="1500" dirty="0">
                <a:latin typeface="Calibri" pitchFamily="34" charset="0"/>
                <a:cs typeface="Tahoma" pitchFamily="34" charset="0"/>
              </a:rPr>
              <a:t>30 años</a:t>
            </a:r>
          </a:p>
          <a:p>
            <a:pPr algn="just" defTabSz="361950" fontAlgn="b">
              <a:spcBef>
                <a:spcPts val="300"/>
              </a:spcBef>
              <a:buFont typeface="Wingdings" pitchFamily="2" charset="2"/>
              <a:buChar char="q"/>
            </a:pPr>
            <a:r>
              <a:rPr lang="es-ES" sz="1500" b="1" dirty="0">
                <a:solidFill>
                  <a:srgbClr val="CC3300"/>
                </a:solidFill>
                <a:latin typeface="Calibri" pitchFamily="34" charset="0"/>
              </a:rPr>
              <a:t>Fecha de Adjudicación: </a:t>
            </a:r>
            <a:r>
              <a:rPr lang="es-ES" sz="1500" dirty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Marzo del 2009 </a:t>
            </a:r>
            <a:r>
              <a:rPr lang="es-ES" sz="1500" dirty="0" smtClean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- </a:t>
            </a:r>
            <a:r>
              <a:rPr lang="es-ES" sz="1500" dirty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Consorcio conformado por </a:t>
            </a:r>
            <a:r>
              <a:rPr lang="es-PE" sz="1500" dirty="0">
                <a:latin typeface="Calibri" pitchFamily="34" charset="0"/>
                <a:cs typeface="Tahoma" pitchFamily="34" charset="0"/>
              </a:rPr>
              <a:t>Terminales Portuarios </a:t>
            </a:r>
            <a:r>
              <a:rPr lang="es-PE" sz="1500" dirty="0" err="1">
                <a:latin typeface="Calibri" pitchFamily="34" charset="0"/>
                <a:cs typeface="Tahoma" pitchFamily="34" charset="0"/>
              </a:rPr>
              <a:t>Euroandinos</a:t>
            </a:r>
            <a:r>
              <a:rPr lang="es-PE" sz="1500" dirty="0">
                <a:latin typeface="Calibri" pitchFamily="34" charset="0"/>
                <a:cs typeface="Tahoma" pitchFamily="34" charset="0"/>
              </a:rPr>
              <a:t> (TPE</a:t>
            </a:r>
            <a:r>
              <a:rPr lang="es-PE" sz="1500" dirty="0" smtClean="0">
                <a:latin typeface="Calibri" pitchFamily="34" charset="0"/>
                <a:cs typeface="Tahoma" pitchFamily="34" charset="0"/>
              </a:rPr>
              <a:t>).</a:t>
            </a:r>
            <a:endParaRPr lang="es-ES" sz="150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 l="8504" t="2184" r="3177" b="5386"/>
          <a:stretch>
            <a:fillRect/>
          </a:stretch>
        </p:blipFill>
        <p:spPr bwMode="auto">
          <a:xfrm>
            <a:off x="574071" y="1442763"/>
            <a:ext cx="3556729" cy="3096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429124" y="1235909"/>
            <a:ext cx="4572032" cy="166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">
              <a:spcBef>
                <a:spcPts val="900"/>
              </a:spcBef>
              <a:buFont typeface="Wingdings" pitchFamily="2" charset="2"/>
              <a:buChar char="q"/>
            </a:pPr>
            <a:r>
              <a:rPr lang="es-ES" sz="1500" b="1" dirty="0">
                <a:solidFill>
                  <a:srgbClr val="CC3300"/>
                </a:solidFill>
                <a:latin typeface="Calibri" pitchFamily="34" charset="0"/>
              </a:rPr>
              <a:t>Localización geográfica:</a:t>
            </a:r>
            <a:r>
              <a:rPr lang="es-ES" sz="1500" dirty="0">
                <a:latin typeface="Calibri" pitchFamily="34" charset="0"/>
              </a:rPr>
              <a:t> Departamento de Piura, provincia de </a:t>
            </a:r>
            <a:r>
              <a:rPr lang="es-ES" sz="1500" dirty="0" smtClean="0">
                <a:latin typeface="Calibri" pitchFamily="34" charset="0"/>
              </a:rPr>
              <a:t>Paita</a:t>
            </a:r>
            <a:endParaRPr lang="es-ES" sz="1500" dirty="0">
              <a:latin typeface="Calibri" pitchFamily="34" charset="0"/>
            </a:endParaRPr>
          </a:p>
          <a:p>
            <a:pPr algn="just" fontAlgn="b">
              <a:spcBef>
                <a:spcPts val="900"/>
              </a:spcBef>
              <a:buFont typeface="Wingdings" pitchFamily="2" charset="2"/>
              <a:buChar char="q"/>
            </a:pPr>
            <a:r>
              <a:rPr lang="es-ES" sz="15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s-ES" sz="1500" b="1" dirty="0">
                <a:solidFill>
                  <a:srgbClr val="CC3300"/>
                </a:solidFill>
                <a:latin typeface="Calibri" pitchFamily="34" charset="0"/>
              </a:rPr>
              <a:t>Ambito de influencia:</a:t>
            </a:r>
            <a:r>
              <a:rPr lang="es-ES" sz="1500" dirty="0">
                <a:latin typeface="Calibri" pitchFamily="34" charset="0"/>
              </a:rPr>
              <a:t> Piura, Tumbes, Lambayeque, Cajamarca, Amazonas y San Martín</a:t>
            </a:r>
          </a:p>
          <a:p>
            <a:pPr algn="just" fontAlgn="b">
              <a:spcBef>
                <a:spcPts val="600"/>
              </a:spcBef>
              <a:buFont typeface="Wingdings" pitchFamily="2" charset="2"/>
              <a:buChar char="q"/>
            </a:pPr>
            <a:r>
              <a:rPr lang="es-ES" sz="15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s-ES" sz="1500" b="1" dirty="0">
                <a:solidFill>
                  <a:srgbClr val="CC3300"/>
                </a:solidFill>
                <a:latin typeface="Calibri" pitchFamily="34" charset="0"/>
              </a:rPr>
              <a:t>Beneficiarios potenciales directos: </a:t>
            </a:r>
            <a:r>
              <a:rPr lang="es-ES" sz="1500" dirty="0" smtClean="0">
                <a:latin typeface="Calibri" pitchFamily="34" charset="0"/>
              </a:rPr>
              <a:t>6.2 millones </a:t>
            </a:r>
            <a:r>
              <a:rPr lang="es-ES" sz="1500" dirty="0" smtClean="0">
                <a:latin typeface="Calibri" pitchFamily="34" charset="0"/>
              </a:rPr>
              <a:t>hab</a:t>
            </a:r>
            <a:r>
              <a:rPr lang="es-ES" sz="1500" dirty="0" smtClean="0">
                <a:latin typeface="Calibri" pitchFamily="34" charset="0"/>
              </a:rPr>
              <a:t>itantes</a:t>
            </a:r>
            <a:endParaRPr lang="es-ES" sz="1500" dirty="0">
              <a:latin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116632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+mj-lt"/>
                <a:cs typeface="Times New Roman" pitchFamily="18" charset="0"/>
              </a:rPr>
              <a:t>EJE AMAZONAS NORTE</a:t>
            </a:r>
          </a:p>
          <a:p>
            <a:pPr algn="just"/>
            <a:r>
              <a:rPr lang="es-ES" sz="2000" b="1" dirty="0" smtClean="0">
                <a:latin typeface="+mj-lt"/>
                <a:cs typeface="Tahoma" pitchFamily="34" charset="0"/>
              </a:rPr>
              <a:t>CONCESIÓN DEL TERMINAL PORTUARIO DE PAITA</a:t>
            </a:r>
          </a:p>
        </p:txBody>
      </p:sp>
      <p:pic>
        <p:nvPicPr>
          <p:cNvPr id="8" name="Picture 2" descr="Monografias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10722"/>
            <a:ext cx="3556729" cy="17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4572000" y="3071810"/>
            <a:ext cx="436210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1938" indent="-261938" algn="just" defTabSz="361950" fontAlgn="b">
              <a:spcBef>
                <a:spcPts val="600"/>
              </a:spcBef>
              <a:buFont typeface="Wingdings" pitchFamily="2" charset="2"/>
              <a:buChar char="q"/>
              <a:tabLst>
                <a:tab pos="1430338" algn="l"/>
              </a:tabLst>
            </a:pPr>
            <a:r>
              <a:rPr lang="es-ES" sz="1500" b="1" dirty="0" smtClean="0">
                <a:solidFill>
                  <a:srgbClr val="CC3300"/>
                </a:solidFill>
                <a:latin typeface="Calibri" pitchFamily="34" charset="0"/>
                <a:cs typeface="Tahoma" pitchFamily="34" charset="0"/>
              </a:rPr>
              <a:t>Descripción: </a:t>
            </a:r>
            <a:r>
              <a:rPr lang="es-ES" sz="1500" dirty="0" smtClean="0">
                <a:latin typeface="Calibri" pitchFamily="34" charset="0"/>
                <a:cs typeface="Tahoma" pitchFamily="34" charset="0"/>
              </a:rPr>
              <a:t>Diseño, construcción</a:t>
            </a:r>
            <a:r>
              <a:rPr lang="es-ES" sz="1500" dirty="0">
                <a:latin typeface="Calibri" pitchFamily="34" charset="0"/>
                <a:cs typeface="Tahoma" pitchFamily="34" charset="0"/>
              </a:rPr>
              <a:t>, financiamiento, conservación y explotación </a:t>
            </a:r>
            <a:r>
              <a:rPr lang="es-ES" sz="1500" dirty="0" smtClean="0">
                <a:latin typeface="Calibri" pitchFamily="34" charset="0"/>
                <a:cs typeface="Tahoma" pitchFamily="34" charset="0"/>
              </a:rPr>
              <a:t>del Nuevo TP  Yurimaguas, </a:t>
            </a:r>
            <a:r>
              <a:rPr lang="es-ES" sz="1500" dirty="0">
                <a:latin typeface="Calibri" pitchFamily="34" charset="0"/>
                <a:cs typeface="Tahoma" pitchFamily="34" charset="0"/>
              </a:rPr>
              <a:t>abarcando la </a:t>
            </a:r>
            <a:r>
              <a:rPr lang="es-PE" sz="1500" dirty="0">
                <a:latin typeface="Calibri" pitchFamily="34" charset="0"/>
                <a:cs typeface="Tahoma" pitchFamily="34" charset="0"/>
              </a:rPr>
              <a:t>construcción de un </a:t>
            </a:r>
            <a:r>
              <a:rPr lang="es-PE" sz="1500" dirty="0" smtClean="0">
                <a:latin typeface="Calibri" pitchFamily="34" charset="0"/>
                <a:cs typeface="Tahoma" pitchFamily="34" charset="0"/>
              </a:rPr>
              <a:t>Muelle marginal de 180 mts. así </a:t>
            </a:r>
            <a:r>
              <a:rPr lang="es-PE" sz="1500" dirty="0">
                <a:latin typeface="Calibri" pitchFamily="34" charset="0"/>
                <a:cs typeface="Tahoma" pitchFamily="34" charset="0"/>
              </a:rPr>
              <a:t>como </a:t>
            </a:r>
            <a:r>
              <a:rPr lang="es-PE" sz="1500" dirty="0" smtClean="0">
                <a:latin typeface="Calibri" pitchFamily="34" charset="0"/>
                <a:cs typeface="Tahoma" pitchFamily="34" charset="0"/>
              </a:rPr>
              <a:t>las áreas de almacenamiento</a:t>
            </a:r>
          </a:p>
          <a:p>
            <a:pPr marL="719138" lvl="1" indent="-261938" algn="just" defTabSz="361950" fontAlgn="b">
              <a:spcBef>
                <a:spcPts val="600"/>
              </a:spcBef>
              <a:buFont typeface="Arial" pitchFamily="34" charset="0"/>
              <a:buChar char="•"/>
              <a:tabLst>
                <a:tab pos="1430338" algn="l"/>
              </a:tabLst>
            </a:pPr>
            <a:r>
              <a:rPr lang="es-ES" sz="1500" b="1" dirty="0" smtClean="0">
                <a:solidFill>
                  <a:srgbClr val="CC3300"/>
                </a:solidFill>
                <a:latin typeface="+mn-lt"/>
                <a:ea typeface="ＭＳ Ｐゴシック" pitchFamily="34" charset="-128"/>
              </a:rPr>
              <a:t>Inversión </a:t>
            </a:r>
            <a:r>
              <a:rPr lang="es-ES" sz="1500" b="1" dirty="0" smtClean="0">
                <a:latin typeface="Calibri" pitchFamily="34" charset="0"/>
                <a:ea typeface="ＭＳ Ｐゴシック" pitchFamily="34" charset="-128"/>
              </a:rPr>
              <a:t>(sin IGV)</a:t>
            </a:r>
            <a:r>
              <a:rPr lang="es-ES" sz="1500" dirty="0" smtClean="0">
                <a:latin typeface="Calibri" pitchFamily="34" charset="0"/>
                <a:ea typeface="ＭＳ Ｐゴシック" pitchFamily="34" charset="-128"/>
              </a:rPr>
              <a:t>: </a:t>
            </a:r>
            <a:r>
              <a:rPr lang="es-ES" sz="1500" dirty="0" smtClean="0">
                <a:latin typeface="Calibri" pitchFamily="34" charset="0"/>
                <a:cs typeface="Calibri" pitchFamily="34" charset="0"/>
              </a:rPr>
              <a:t>US$ 37.05 millones en dos fases</a:t>
            </a:r>
            <a:endParaRPr lang="es-ES" sz="1500" dirty="0" smtClean="0">
              <a:latin typeface="Calibri" pitchFamily="34" charset="0"/>
              <a:ea typeface="ＭＳ Ｐゴシック" pitchFamily="34" charset="-128"/>
            </a:endParaRPr>
          </a:p>
          <a:p>
            <a:pPr marL="719138" lvl="1" indent="-261938" algn="just" defTabSz="361950" fontAlgn="b">
              <a:spcBef>
                <a:spcPts val="600"/>
              </a:spcBef>
              <a:buFont typeface="Arial" pitchFamily="34" charset="0"/>
              <a:buChar char="•"/>
              <a:tabLst>
                <a:tab pos="1430338" algn="l"/>
              </a:tabLst>
            </a:pPr>
            <a:r>
              <a:rPr lang="es-ES" sz="1500" b="1" dirty="0" smtClean="0">
                <a:solidFill>
                  <a:srgbClr val="CC3300"/>
                </a:solidFill>
                <a:latin typeface="+mn-lt"/>
                <a:ea typeface="ＭＳ Ｐゴシック" pitchFamily="34" charset="-128"/>
              </a:rPr>
              <a:t>Modalidad: </a:t>
            </a:r>
            <a:r>
              <a:rPr lang="es-ES" sz="1500" dirty="0" smtClean="0">
                <a:latin typeface="Calibri" pitchFamily="34" charset="0"/>
                <a:ea typeface="ＭＳ Ｐゴシック" pitchFamily="34" charset="-128"/>
              </a:rPr>
              <a:t>Cofinanciamiento</a:t>
            </a:r>
          </a:p>
          <a:p>
            <a:pPr marL="719138" lvl="1" indent="-261938" algn="just" defTabSz="361950" fontAlgn="b">
              <a:spcBef>
                <a:spcPts val="600"/>
              </a:spcBef>
              <a:buFont typeface="Arial" pitchFamily="34" charset="0"/>
              <a:buChar char="•"/>
              <a:tabLst>
                <a:tab pos="1430338" algn="l"/>
              </a:tabLst>
            </a:pPr>
            <a:r>
              <a:rPr lang="es-ES" sz="1500" b="1" dirty="0" smtClean="0">
                <a:solidFill>
                  <a:srgbClr val="CC3300"/>
                </a:solidFill>
                <a:latin typeface="+mn-lt"/>
                <a:ea typeface="ＭＳ Ｐゴシック" pitchFamily="34" charset="-128"/>
              </a:rPr>
              <a:t>Plazo de la concesión: </a:t>
            </a:r>
            <a:r>
              <a:rPr lang="es-ES" sz="1500" dirty="0" smtClean="0">
                <a:latin typeface="Calibri" pitchFamily="34" charset="0"/>
                <a:cs typeface="Tahoma" pitchFamily="34" charset="0"/>
              </a:rPr>
              <a:t>30 </a:t>
            </a:r>
            <a:r>
              <a:rPr lang="es-ES" sz="1500" dirty="0">
                <a:latin typeface="Calibri" pitchFamily="34" charset="0"/>
                <a:cs typeface="Tahoma" pitchFamily="34" charset="0"/>
              </a:rPr>
              <a:t>años</a:t>
            </a:r>
          </a:p>
          <a:p>
            <a:pPr marL="261938" lvl="0" indent="-261938" algn="just" defTabSz="361950" fontAlgn="b">
              <a:spcBef>
                <a:spcPts val="300"/>
              </a:spcBef>
              <a:buFont typeface="Wingdings" pitchFamily="2" charset="2"/>
              <a:buChar char="q"/>
            </a:pPr>
            <a:r>
              <a:rPr lang="es-ES" sz="1500" b="1" dirty="0">
                <a:solidFill>
                  <a:srgbClr val="CC3300"/>
                </a:solidFill>
                <a:latin typeface="Calibri" pitchFamily="34" charset="0"/>
                <a:cs typeface="Tahoma" pitchFamily="34" charset="0"/>
              </a:rPr>
              <a:t>Fecha de Adjudicación: </a:t>
            </a:r>
            <a:r>
              <a:rPr lang="es-PE" sz="1500" dirty="0" smtClean="0">
                <a:latin typeface="Calibri" pitchFamily="34" charset="0"/>
              </a:rPr>
              <a:t>Abril </a:t>
            </a:r>
            <a:r>
              <a:rPr lang="es-PE" sz="1500" dirty="0">
                <a:latin typeface="Calibri" pitchFamily="34" charset="0"/>
              </a:rPr>
              <a:t>del 2011 a </a:t>
            </a:r>
            <a:r>
              <a:rPr lang="es-PE" sz="1500" dirty="0" smtClean="0">
                <a:latin typeface="Calibri" pitchFamily="34" charset="0"/>
              </a:rPr>
              <a:t>Concesionaria Puerto Amazonas (Hidalgo e Hidalgo </a:t>
            </a:r>
            <a:r>
              <a:rPr lang="es-PE" sz="1500" dirty="0">
                <a:latin typeface="Calibri" pitchFamily="34" charset="0"/>
              </a:rPr>
              <a:t>y </a:t>
            </a:r>
            <a:r>
              <a:rPr lang="es-PE" sz="1500" dirty="0" smtClean="0">
                <a:latin typeface="Calibri" pitchFamily="34" charset="0"/>
              </a:rPr>
              <a:t>CASA).</a:t>
            </a:r>
            <a:endParaRPr lang="es-PE" sz="1500" dirty="0">
              <a:latin typeface="Calibri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88677" y="1549388"/>
            <a:ext cx="4431487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algn="just" fontAlgn="b">
              <a:spcBef>
                <a:spcPts val="900"/>
              </a:spcBef>
              <a:buFont typeface="Wingdings" pitchFamily="2" charset="2"/>
              <a:buChar char="q"/>
            </a:pPr>
            <a:r>
              <a:rPr lang="es-ES" sz="1500" b="1" dirty="0">
                <a:solidFill>
                  <a:srgbClr val="CC3300"/>
                </a:solidFill>
                <a:latin typeface="Calibri" pitchFamily="34" charset="0"/>
              </a:rPr>
              <a:t>Localización geográfica:</a:t>
            </a:r>
            <a:r>
              <a:rPr lang="es-ES" sz="1500" dirty="0">
                <a:latin typeface="Calibri" pitchFamily="34" charset="0"/>
              </a:rPr>
              <a:t> Departamento de </a:t>
            </a:r>
            <a:r>
              <a:rPr lang="es-ES" sz="1500" dirty="0" smtClean="0">
                <a:latin typeface="Calibri" pitchFamily="34" charset="0"/>
              </a:rPr>
              <a:t>Loreto, </a:t>
            </a:r>
            <a:r>
              <a:rPr lang="es-ES" sz="1500" dirty="0">
                <a:latin typeface="Calibri" pitchFamily="34" charset="0"/>
              </a:rPr>
              <a:t>provincia de </a:t>
            </a:r>
            <a:r>
              <a:rPr lang="es-ES" sz="1500" dirty="0" smtClean="0">
                <a:latin typeface="Calibri" pitchFamily="34" charset="0"/>
              </a:rPr>
              <a:t> Alto Amazonas</a:t>
            </a:r>
            <a:endParaRPr lang="es-ES" sz="1500" dirty="0">
              <a:latin typeface="Calibri" pitchFamily="34" charset="0"/>
            </a:endParaRPr>
          </a:p>
          <a:p>
            <a:pPr marL="261938" indent="-261938" algn="just" fontAlgn="b">
              <a:spcBef>
                <a:spcPts val="900"/>
              </a:spcBef>
              <a:buFont typeface="Wingdings" pitchFamily="2" charset="2"/>
              <a:buChar char="q"/>
            </a:pPr>
            <a:r>
              <a:rPr lang="es-ES" sz="15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s-ES" sz="1500" b="1" dirty="0">
                <a:solidFill>
                  <a:srgbClr val="CC3300"/>
                </a:solidFill>
                <a:latin typeface="Calibri" pitchFamily="34" charset="0"/>
              </a:rPr>
              <a:t>Ambito de influencia:</a:t>
            </a:r>
            <a:r>
              <a:rPr lang="es-ES" sz="1500" dirty="0">
                <a:latin typeface="Calibri" pitchFamily="34" charset="0"/>
              </a:rPr>
              <a:t> </a:t>
            </a:r>
            <a:r>
              <a:rPr lang="es-ES" sz="1500" dirty="0" smtClean="0">
                <a:latin typeface="Calibri" pitchFamily="34" charset="0"/>
              </a:rPr>
              <a:t>AID: Loreto, San Martín.    AII: Amazonas,  Piura y Lambayeque.</a:t>
            </a:r>
            <a:endParaRPr lang="es-ES" sz="1500" dirty="0">
              <a:latin typeface="Calibri" pitchFamily="34" charset="0"/>
            </a:endParaRPr>
          </a:p>
          <a:p>
            <a:pPr marL="261938" indent="-261938" algn="just" fontAlgn="b">
              <a:spcBef>
                <a:spcPts val="600"/>
              </a:spcBef>
              <a:buFont typeface="Wingdings" pitchFamily="2" charset="2"/>
              <a:buChar char="q"/>
            </a:pPr>
            <a:r>
              <a:rPr lang="es-ES" sz="15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s-ES" sz="1500" b="1" dirty="0">
                <a:solidFill>
                  <a:srgbClr val="CC3300"/>
                </a:solidFill>
                <a:latin typeface="Calibri" pitchFamily="34" charset="0"/>
              </a:rPr>
              <a:t>Beneficiarios </a:t>
            </a:r>
            <a:r>
              <a:rPr lang="es-ES" sz="1500" b="1" dirty="0" smtClean="0">
                <a:solidFill>
                  <a:srgbClr val="CC3300"/>
                </a:solidFill>
                <a:latin typeface="Calibri" pitchFamily="34" charset="0"/>
              </a:rPr>
              <a:t>potenciales: </a:t>
            </a:r>
            <a:r>
              <a:rPr lang="es-ES" sz="1500" dirty="0" smtClean="0">
                <a:latin typeface="Calibri" pitchFamily="34" charset="0"/>
              </a:rPr>
              <a:t>4.8 millones </a:t>
            </a:r>
            <a:r>
              <a:rPr lang="es-ES" sz="1500" dirty="0" smtClean="0">
                <a:latin typeface="Calibri" pitchFamily="34" charset="0"/>
              </a:rPr>
              <a:t>habitantes</a:t>
            </a:r>
            <a:endParaRPr lang="es-ES" sz="1500" dirty="0"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882" y="1549388"/>
            <a:ext cx="3053112" cy="288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07504" y="44624"/>
            <a:ext cx="5638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+mj-lt"/>
                <a:cs typeface="Times New Roman" pitchFamily="18" charset="0"/>
              </a:rPr>
              <a:t>EJE AMAZONAS NORTE</a:t>
            </a:r>
          </a:p>
          <a:p>
            <a:pPr algn="just"/>
            <a:r>
              <a:rPr lang="es-ES" sz="2000" b="1" dirty="0" smtClean="0">
                <a:latin typeface="+mj-lt"/>
                <a:cs typeface="Tahoma" pitchFamily="34" charset="0"/>
              </a:rPr>
              <a:t>CONCESIÓN DEL NUEVO TERMINAL PORTUARIO DE YURIMAGUAS – NUEVA REFORMA</a:t>
            </a:r>
            <a:endParaRPr lang="es-ES" sz="2000" b="1" dirty="0">
              <a:latin typeface="+mj-lt"/>
              <a:cs typeface="Tahoma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81129"/>
            <a:ext cx="3744416" cy="200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61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84213" y="1341438"/>
            <a:ext cx="7921625" cy="40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</a:pPr>
            <a:endParaRPr lang="es-PE" sz="1600" dirty="0">
              <a:latin typeface="+mn-lt"/>
            </a:endParaRPr>
          </a:p>
          <a:p>
            <a:pPr marL="285750" indent="-285750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s-PE" dirty="0">
                <a:latin typeface="+mn-lt"/>
              </a:rPr>
              <a:t>Es considerada como  la principal red vial que conecta las actividades económicas de la sierra central con la capital y  de  gran  importancia  para  conectar la costa del Pacífico con  la Amazonía Peruana y — principalmente a través de la vía fluvial — el Brasil. Atraviesa cinco  regiones  del  país  (Lima,  Junín, Pasco, Huánuco y Ucayali). </a:t>
            </a: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endParaRPr lang="es-PE" dirty="0">
              <a:latin typeface="+mn-lt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endParaRPr lang="es-PE" dirty="0">
              <a:latin typeface="+mn-lt"/>
            </a:endParaRPr>
          </a:p>
          <a:p>
            <a:pPr marL="285750" indent="-285750" algn="just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es-ES" dirty="0">
                <a:latin typeface="+mn-lt"/>
              </a:rPr>
              <a:t>PROINVERSION </a:t>
            </a:r>
            <a:r>
              <a:rPr lang="es-ES" dirty="0" smtClean="0">
                <a:latin typeface="+mn-lt"/>
              </a:rPr>
              <a:t>ha </a:t>
            </a:r>
            <a:r>
              <a:rPr lang="es-ES" dirty="0">
                <a:latin typeface="+mn-lt"/>
              </a:rPr>
              <a:t>entregado concesiones portuarias en el Eje Amazonas </a:t>
            </a:r>
            <a:r>
              <a:rPr lang="es-ES" dirty="0" smtClean="0">
                <a:latin typeface="+mn-lt"/>
              </a:rPr>
              <a:t>Centro tales </a:t>
            </a:r>
            <a:r>
              <a:rPr lang="es-ES" dirty="0">
                <a:latin typeface="+mn-lt"/>
              </a:rPr>
              <a:t>como</a:t>
            </a:r>
            <a:r>
              <a:rPr lang="es-ES" dirty="0" smtClean="0">
                <a:latin typeface="+mn-lt"/>
              </a:rPr>
              <a:t>:</a:t>
            </a:r>
            <a:endParaRPr lang="es-PE" dirty="0">
              <a:latin typeface="+mn-lt"/>
            </a:endParaRPr>
          </a:p>
          <a:p>
            <a:pPr algn="just" eaLnBrk="0" hangingPunct="0"/>
            <a:endParaRPr lang="es-ES" sz="1600" dirty="0">
              <a:latin typeface="+mn-lt"/>
            </a:endParaRPr>
          </a:p>
          <a:p>
            <a:pPr marL="800100" lvl="2" indent="-342900" algn="just">
              <a:buFont typeface="Wingdings" pitchFamily="2" charset="2"/>
              <a:buChar char="§"/>
            </a:pPr>
            <a:r>
              <a:rPr lang="es-PE" sz="1600" dirty="0" smtClean="0">
                <a:latin typeface="+mn-lt"/>
              </a:rPr>
              <a:t>Terminal Portuario del Callao – Muelle Sur</a:t>
            </a:r>
          </a:p>
          <a:p>
            <a:pPr marL="800100" lvl="2" indent="-342900">
              <a:buFont typeface="Wingdings" pitchFamily="2" charset="2"/>
              <a:buChar char="§"/>
            </a:pPr>
            <a:r>
              <a:rPr lang="es-PE" sz="1600" dirty="0" smtClean="0">
                <a:latin typeface="+mn-lt"/>
              </a:rPr>
              <a:t>Terminal Norte Multipropósito del Callao – Muelle Norte</a:t>
            </a:r>
          </a:p>
          <a:p>
            <a:pPr marL="800100" lvl="2" indent="-342900">
              <a:buFont typeface="Wingdings" pitchFamily="2" charset="2"/>
              <a:buChar char="§"/>
            </a:pPr>
            <a:r>
              <a:rPr lang="es-PE" sz="1600" dirty="0" smtClean="0">
                <a:latin typeface="+mn-lt"/>
              </a:rPr>
              <a:t>Terminal De Embarque de Concentrados de Minerales – TP Callao</a:t>
            </a:r>
          </a:p>
          <a:p>
            <a:pPr marL="800100" lvl="2" indent="-342900">
              <a:buFont typeface="Wingdings" pitchFamily="2" charset="2"/>
              <a:buChar char="§"/>
            </a:pPr>
            <a:endParaRPr lang="es-PE" sz="1600" dirty="0">
              <a:latin typeface="+mn-lt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107504" y="260648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s-ES" sz="2000" b="1" dirty="0">
                <a:latin typeface="+mj-lt"/>
                <a:cs typeface="Times New Roman" pitchFamily="18" charset="0"/>
              </a:rPr>
              <a:t>EJE AMAZONAS </a:t>
            </a:r>
            <a:r>
              <a:rPr lang="es-ES" sz="2000" b="1" dirty="0" smtClean="0">
                <a:latin typeface="+mj-lt"/>
                <a:cs typeface="Times New Roman" pitchFamily="18" charset="0"/>
              </a:rPr>
              <a:t>CENTRO - IIRSA CENTRO </a:t>
            </a:r>
            <a:endParaRPr lang="es-ES" sz="20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TERM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1" y="4064326"/>
            <a:ext cx="3293592" cy="247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4688132" y="1993198"/>
            <a:ext cx="3949894" cy="244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buFont typeface="Wingdings" pitchFamily="2" charset="2"/>
              <a:buChar char="q"/>
            </a:pPr>
            <a:endParaRPr lang="es-E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99992" y="5023010"/>
            <a:ext cx="4139952" cy="346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266700">
              <a:buFont typeface="Wingdings" pitchFamily="2" charset="2"/>
              <a:buChar char="q"/>
            </a:pPr>
            <a:endParaRPr lang="es-E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140" descr="terminal 1 00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63" y="1412776"/>
            <a:ext cx="333533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41685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Calibri" pitchFamily="34" charset="0"/>
                <a:cs typeface="Tahoma" pitchFamily="34" charset="0"/>
              </a:rPr>
              <a:t>TERMINAL PORTUARIO DE CALLAO – MUELLE SUR</a:t>
            </a:r>
            <a:endParaRPr lang="es-ES" sz="2000" b="1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23528" y="19691"/>
            <a:ext cx="291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s-ES" sz="2000" b="1" dirty="0">
                <a:latin typeface="+mj-lt"/>
                <a:cs typeface="Times New Roman" pitchFamily="18" charset="0"/>
              </a:rPr>
              <a:t>EJE AMAZONAS </a:t>
            </a:r>
            <a:r>
              <a:rPr lang="es-ES" sz="2000" b="1" dirty="0" smtClean="0">
                <a:latin typeface="+mj-lt"/>
                <a:cs typeface="Times New Roman" pitchFamily="18" charset="0"/>
              </a:rPr>
              <a:t>CENTRO</a:t>
            </a:r>
            <a:endParaRPr lang="es-ES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88132" y="1268760"/>
            <a:ext cx="40603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 algn="just" defTabSz="361950" fontAlgn="b">
              <a:spcBef>
                <a:spcPts val="0"/>
              </a:spcBef>
              <a:buFont typeface="Wingdings" pitchFamily="2" charset="2"/>
              <a:buChar char="q"/>
            </a:pPr>
            <a:r>
              <a:rPr lang="es-ES" sz="1600" b="1" dirty="0">
                <a:solidFill>
                  <a:srgbClr val="CC3300"/>
                </a:solidFill>
                <a:latin typeface="Calibri" pitchFamily="34" charset="0"/>
              </a:rPr>
              <a:t>Localización geográfica:</a:t>
            </a:r>
            <a:r>
              <a:rPr lang="es-ES" sz="1600" dirty="0">
                <a:solidFill>
                  <a:srgbClr val="000000"/>
                </a:solidFill>
                <a:latin typeface="Calibri" pitchFamily="34" charset="0"/>
              </a:rPr>
              <a:t> Provincia Constitucional del Callao.</a:t>
            </a:r>
            <a:r>
              <a:rPr lang="es-ES" sz="1600" b="1" dirty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69875" lvl="0" indent="-269875" algn="just" defTabSz="361950" fontAlgn="b">
              <a:spcBef>
                <a:spcPts val="0"/>
              </a:spcBef>
              <a:buFont typeface="Wingdings" pitchFamily="2" charset="2"/>
              <a:buChar char="q"/>
            </a:pPr>
            <a:r>
              <a:rPr lang="es-ES" sz="1600" b="1" dirty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Descripción: </a:t>
            </a:r>
            <a:r>
              <a:rPr lang="es-PE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 proyecto </a:t>
            </a:r>
            <a:r>
              <a:rPr lang="es-E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consistió en el diseño, construcción, financiamiento parcial, conservación y explotación del Nuevo Terminal de Contenedores – Zona Sur. </a:t>
            </a:r>
          </a:p>
          <a:p>
            <a:pPr marL="269875" lvl="0" indent="-269875" algn="just" defTabSz="361950" fontAlgn="b">
              <a:spcBef>
                <a:spcPts val="0"/>
              </a:spcBef>
              <a:buFont typeface="Wingdings" pitchFamily="2" charset="2"/>
              <a:buChar char="q"/>
            </a:pPr>
            <a:r>
              <a:rPr lang="es-ES" sz="1600" b="1" dirty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Inversión Total </a:t>
            </a:r>
            <a:r>
              <a:rPr lang="es-E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US$ </a:t>
            </a:r>
            <a:r>
              <a:rPr lang="es-E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617 millones</a:t>
            </a:r>
          </a:p>
          <a:p>
            <a:pPr lvl="0" algn="just" defTabSz="361950" fontAlgn="b">
              <a:spcBef>
                <a:spcPts val="0"/>
              </a:spcBef>
            </a:pPr>
            <a:endParaRPr lang="es-E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65113" lvl="1" indent="-265113" algn="just" defTabSz="361950" fontAlgn="b">
              <a:spcBef>
                <a:spcPts val="0"/>
              </a:spcBef>
              <a:buFont typeface="Wingdings" pitchFamily="2" charset="2"/>
              <a:buChar char="q"/>
            </a:pPr>
            <a:r>
              <a:rPr lang="es-ES" sz="1600" b="1" dirty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Plazo de la concesión: </a:t>
            </a:r>
            <a:r>
              <a:rPr lang="es-E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30 </a:t>
            </a:r>
            <a:r>
              <a:rPr lang="es-E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años</a:t>
            </a:r>
          </a:p>
          <a:p>
            <a:pPr marL="265113" lvl="1" indent="-265113" algn="just" defTabSz="361950" fontAlgn="b">
              <a:spcBef>
                <a:spcPts val="0"/>
              </a:spcBef>
              <a:buFont typeface="Wingdings" pitchFamily="2" charset="2"/>
              <a:buChar char="q"/>
            </a:pPr>
            <a:endParaRPr lang="es-E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 algn="just" eaLnBrk="0" hangingPunct="0">
              <a:spcBef>
                <a:spcPts val="0"/>
              </a:spcBef>
              <a:buFont typeface="Wingdings" pitchFamily="2" charset="2"/>
              <a:buChar char="q"/>
            </a:pPr>
            <a:r>
              <a:rPr lang="es-ES" sz="1600" b="1" dirty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Fecha de Adjudicación</a:t>
            </a:r>
            <a:r>
              <a:rPr lang="es-ES" sz="1600" dirty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  <a:r>
              <a:rPr lang="es-ES" sz="16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s-E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Junio </a:t>
            </a:r>
            <a:r>
              <a:rPr lang="es-E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2006 al concesionario DP </a:t>
            </a:r>
            <a:r>
              <a:rPr lang="es-ES" sz="1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World</a:t>
            </a:r>
            <a:r>
              <a:rPr lang="es-E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Callao S.A. </a:t>
            </a:r>
            <a:endParaRPr lang="es-ES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eaLnBrk="0" hangingPunct="0">
              <a:spcBef>
                <a:spcPts val="0"/>
              </a:spcBef>
            </a:pPr>
            <a:endParaRPr lang="es-E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 algn="just" eaLnBrk="0" hangingPunct="0">
              <a:spcBef>
                <a:spcPts val="0"/>
              </a:spcBef>
              <a:buFont typeface="Wingdings" pitchFamily="2" charset="2"/>
              <a:buChar char="q"/>
            </a:pPr>
            <a:r>
              <a:rPr lang="es-ES" sz="1600" b="1" dirty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Diseño del Terminal: </a:t>
            </a:r>
            <a:r>
              <a:rPr lang="es-E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Diseñado con un mínimo de 2 amarraderos de 300 </a:t>
            </a:r>
            <a:r>
              <a:rPr lang="es-ES" sz="1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mts</a:t>
            </a:r>
            <a:r>
              <a:rPr lang="es-E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cada uno con una ampliación a uno más y con un tirante de agua de 14 </a:t>
            </a:r>
            <a:r>
              <a:rPr lang="es-ES" sz="1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mts</a:t>
            </a:r>
            <a:r>
              <a:rPr lang="es-E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propuesto para 16 </a:t>
            </a:r>
            <a:r>
              <a:rPr lang="es-ES" sz="1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mts</a:t>
            </a:r>
            <a:r>
              <a:rPr lang="es-E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Deberá contar con dos grúas de muelle para la atención de </a:t>
            </a:r>
            <a:r>
              <a:rPr lang="es-E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contenedores.</a:t>
            </a:r>
            <a:endParaRPr lang="es-E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42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464653"/>
        </a:dk2>
        <a:lt2>
          <a:srgbClr val="DDE9EC"/>
        </a:lt2>
        <a:accent1>
          <a:srgbClr val="727CA3"/>
        </a:accent1>
        <a:accent2>
          <a:srgbClr val="9FB8CD"/>
        </a:accent2>
        <a:accent3>
          <a:srgbClr val="FFFFFF"/>
        </a:accent3>
        <a:accent4>
          <a:srgbClr val="000000"/>
        </a:accent4>
        <a:accent5>
          <a:srgbClr val="BCBFCE"/>
        </a:accent5>
        <a:accent6>
          <a:srgbClr val="90A6BA"/>
        </a:accent6>
        <a:hlink>
          <a:srgbClr val="B292CA"/>
        </a:hlink>
        <a:folHlink>
          <a:srgbClr val="6B56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LTOANDIN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LTOANDIN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infraestructura (2)</Template>
  <TotalTime>14289</TotalTime>
  <Words>2044</Words>
  <Application>Microsoft Office PowerPoint</Application>
  <PresentationFormat>Presentación en pantalla (4:3)</PresentationFormat>
  <Paragraphs>265</Paragraphs>
  <Slides>22</Slides>
  <Notes>14</Notes>
  <HiddenSlides>9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1_Diseño predeterminado</vt:lpstr>
      <vt:lpstr>Tema1</vt:lpstr>
      <vt:lpstr>1_Diseño personalizado</vt:lpstr>
      <vt:lpstr>Tema de Office</vt:lpstr>
      <vt:lpstr>ALTOANDINAS</vt:lpstr>
      <vt:lpstr>1_ALTOANDINAS</vt:lpstr>
      <vt:lpstr>2_Diseño predeterminado</vt:lpstr>
      <vt:lpstr>2_Diseño personalizado</vt:lpstr>
      <vt:lpstr>3_Diseño personalizado</vt:lpstr>
      <vt:lpstr>4_Diseño personalizado</vt:lpstr>
      <vt:lpstr>Presentación de PowerPoint</vt:lpstr>
      <vt:lpstr>Presentación de PowerPoint</vt:lpstr>
      <vt:lpstr>CORREDORES LOGISTICOS Y LA INICIATIVA DE INTEGRACIÓN REGIONAL SUDAMERICANA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PROINVERSION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Aeropuertos Regionales</dc:title>
  <dc:creator>Bruno Leoni</dc:creator>
  <cp:lastModifiedBy>Giancarlo Villafranqui</cp:lastModifiedBy>
  <cp:revision>713</cp:revision>
  <cp:lastPrinted>2012-05-23T14:29:43Z</cp:lastPrinted>
  <dcterms:created xsi:type="dcterms:W3CDTF">2006-06-06T17:30:35Z</dcterms:created>
  <dcterms:modified xsi:type="dcterms:W3CDTF">2012-07-03T00:44:11Z</dcterms:modified>
</cp:coreProperties>
</file>